
<file path=[Content_Types].xml><?xml version="1.0" encoding="utf-8"?>
<Types xmlns="http://schemas.openxmlformats.org/package/2006/content-types">
  <Default Extension="glb" ContentType="model/gltf.binary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6" r:id="rId4"/>
  </p:sldMasterIdLst>
  <p:notesMasterIdLst>
    <p:notesMasterId r:id="rId22"/>
  </p:notesMasterIdLst>
  <p:sldIdLst>
    <p:sldId id="306" r:id="rId5"/>
    <p:sldId id="307" r:id="rId6"/>
    <p:sldId id="308" r:id="rId7"/>
    <p:sldId id="313" r:id="rId8"/>
    <p:sldId id="330" r:id="rId9"/>
    <p:sldId id="329" r:id="rId10"/>
    <p:sldId id="309" r:id="rId11"/>
    <p:sldId id="314" r:id="rId12"/>
    <p:sldId id="315" r:id="rId13"/>
    <p:sldId id="332" r:id="rId14"/>
    <p:sldId id="331" r:id="rId15"/>
    <p:sldId id="325" r:id="rId16"/>
    <p:sldId id="294" r:id="rId17"/>
    <p:sldId id="328" r:id="rId18"/>
    <p:sldId id="333" r:id="rId19"/>
    <p:sldId id="327" r:id="rId20"/>
    <p:sldId id="334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392" userDrawn="1">
          <p15:clr>
            <a:srgbClr val="A4A3A4"/>
          </p15:clr>
        </p15:guide>
        <p15:guide id="2" pos="7056" userDrawn="1">
          <p15:clr>
            <a:srgbClr val="A4A3A4"/>
          </p15:clr>
        </p15:guide>
        <p15:guide id="3" orient="horz" pos="3168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5F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0A7B6C4-67CD-409D-8E85-1D3A743CB6E3}" v="460" dt="2023-04-08T04:09:24.97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93" autoAdjust="0"/>
    <p:restoredTop sz="84967" autoAdjust="0"/>
  </p:normalViewPr>
  <p:slideViewPr>
    <p:cSldViewPr snapToGrid="0">
      <p:cViewPr varScale="1">
        <p:scale>
          <a:sx n="86" d="100"/>
          <a:sy n="86" d="100"/>
        </p:scale>
        <p:origin x="126" y="174"/>
      </p:cViewPr>
      <p:guideLst>
        <p:guide orient="horz" pos="1392"/>
        <p:guide pos="7056"/>
        <p:guide orient="horz" pos="31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28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microsoft.com/office/2015/10/relationships/revisionInfo" Target="revisionInfo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9357442-0D22-42C1-BE06-A9F5F2F20BE4}" type="doc">
      <dgm:prSet loTypeId="urn:microsoft.com/office/officeart/2005/8/layout/process2" loCatId="process" qsTypeId="urn:microsoft.com/office/officeart/2005/8/quickstyle/simple2" qsCatId="simple" csTypeId="urn:microsoft.com/office/officeart/2005/8/colors/accent0_3" csCatId="mainScheme" phldr="1"/>
      <dgm:spPr/>
    </dgm:pt>
    <dgm:pt modelId="{1F31B159-925D-45D4-B05F-C45A1829305F}">
      <dgm:prSet phldrT="[Text]"/>
      <dgm:spPr/>
      <dgm:t>
        <a:bodyPr/>
        <a:lstStyle/>
        <a:p>
          <a:r>
            <a:rPr lang="en-US" dirty="0"/>
            <a:t>Multiple Databases </a:t>
          </a:r>
        </a:p>
      </dgm:t>
    </dgm:pt>
    <dgm:pt modelId="{72A1AB7A-C902-4746-9CE7-AD29F77303B1}" type="parTrans" cxnId="{2C7A8EEE-3977-47EE-A342-C7BBE09529EA}">
      <dgm:prSet/>
      <dgm:spPr/>
      <dgm:t>
        <a:bodyPr/>
        <a:lstStyle/>
        <a:p>
          <a:endParaRPr lang="en-US"/>
        </a:p>
      </dgm:t>
    </dgm:pt>
    <dgm:pt modelId="{3FA63567-8B94-4E0B-A3B9-479CF6CDA2AF}" type="sibTrans" cxnId="{2C7A8EEE-3977-47EE-A342-C7BBE09529EA}">
      <dgm:prSet/>
      <dgm:spPr/>
      <dgm:t>
        <a:bodyPr/>
        <a:lstStyle/>
        <a:p>
          <a:endParaRPr lang="en-US"/>
        </a:p>
      </dgm:t>
    </dgm:pt>
    <dgm:pt modelId="{AFAC3C1A-669A-40A7-9FD6-AC1F65F8ADB7}">
      <dgm:prSet phldrT="[Text]"/>
      <dgm:spPr/>
      <dgm:t>
        <a:bodyPr/>
        <a:lstStyle/>
        <a:p>
          <a:r>
            <a:rPr lang="en-US"/>
            <a:t>Overall: </a:t>
          </a:r>
          <a:r>
            <a:rPr lang="en-US" dirty="0"/>
            <a:t>5,000,000 Observations</a:t>
          </a:r>
        </a:p>
      </dgm:t>
    </dgm:pt>
    <dgm:pt modelId="{5B26F5F5-8930-42ED-847D-D0F11F7B5010}" type="parTrans" cxnId="{580226FF-D9A0-46A6-96FE-53D6DFD0C938}">
      <dgm:prSet/>
      <dgm:spPr/>
      <dgm:t>
        <a:bodyPr/>
        <a:lstStyle/>
        <a:p>
          <a:endParaRPr lang="en-US"/>
        </a:p>
      </dgm:t>
    </dgm:pt>
    <dgm:pt modelId="{D2081500-0E5A-4CF8-B0B3-337791371E66}" type="sibTrans" cxnId="{580226FF-D9A0-46A6-96FE-53D6DFD0C938}">
      <dgm:prSet/>
      <dgm:spPr/>
      <dgm:t>
        <a:bodyPr/>
        <a:lstStyle/>
        <a:p>
          <a:endParaRPr lang="en-US"/>
        </a:p>
      </dgm:t>
    </dgm:pt>
    <dgm:pt modelId="{96E15964-0122-42DB-8469-0F52E5A23E8F}">
      <dgm:prSet phldrT="[Text]"/>
      <dgm:spPr/>
      <dgm:t>
        <a:bodyPr/>
        <a:lstStyle/>
        <a:p>
          <a:r>
            <a:rPr lang="en-US" dirty="0"/>
            <a:t>Worked with 32,000 Observations</a:t>
          </a:r>
        </a:p>
      </dgm:t>
    </dgm:pt>
    <dgm:pt modelId="{CB491910-0362-493E-A9BD-3447BDB788A0}" type="parTrans" cxnId="{5D360927-3843-4F30-9C01-291624C1A30E}">
      <dgm:prSet/>
      <dgm:spPr/>
      <dgm:t>
        <a:bodyPr/>
        <a:lstStyle/>
        <a:p>
          <a:endParaRPr lang="en-US"/>
        </a:p>
      </dgm:t>
    </dgm:pt>
    <dgm:pt modelId="{9B771DA5-206C-4350-BF9B-CE3B1D89A3BC}" type="sibTrans" cxnId="{5D360927-3843-4F30-9C01-291624C1A30E}">
      <dgm:prSet/>
      <dgm:spPr/>
      <dgm:t>
        <a:bodyPr/>
        <a:lstStyle/>
        <a:p>
          <a:endParaRPr lang="en-US"/>
        </a:p>
      </dgm:t>
    </dgm:pt>
    <dgm:pt modelId="{4F0F4494-DC53-4875-86BB-918CAE196361}" type="pres">
      <dgm:prSet presAssocID="{B9357442-0D22-42C1-BE06-A9F5F2F20BE4}" presName="linearFlow" presStyleCnt="0">
        <dgm:presLayoutVars>
          <dgm:resizeHandles val="exact"/>
        </dgm:presLayoutVars>
      </dgm:prSet>
      <dgm:spPr/>
    </dgm:pt>
    <dgm:pt modelId="{8B437397-DC86-4567-8229-5CF5E686F846}" type="pres">
      <dgm:prSet presAssocID="{1F31B159-925D-45D4-B05F-C45A1829305F}" presName="node" presStyleLbl="node1" presStyleIdx="0" presStyleCnt="3">
        <dgm:presLayoutVars>
          <dgm:bulletEnabled val="1"/>
        </dgm:presLayoutVars>
      </dgm:prSet>
      <dgm:spPr/>
    </dgm:pt>
    <dgm:pt modelId="{E014CED9-2B1C-4055-8858-1BB188D50226}" type="pres">
      <dgm:prSet presAssocID="{3FA63567-8B94-4E0B-A3B9-479CF6CDA2AF}" presName="sibTrans" presStyleLbl="sibTrans2D1" presStyleIdx="0" presStyleCnt="2"/>
      <dgm:spPr/>
    </dgm:pt>
    <dgm:pt modelId="{3D5CE5E3-B790-420A-B875-394E7BB7BC3F}" type="pres">
      <dgm:prSet presAssocID="{3FA63567-8B94-4E0B-A3B9-479CF6CDA2AF}" presName="connectorText" presStyleLbl="sibTrans2D1" presStyleIdx="0" presStyleCnt="2"/>
      <dgm:spPr/>
    </dgm:pt>
    <dgm:pt modelId="{0265281C-7A31-48DC-88A8-382E0A1AACF6}" type="pres">
      <dgm:prSet presAssocID="{AFAC3C1A-669A-40A7-9FD6-AC1F65F8ADB7}" presName="node" presStyleLbl="node1" presStyleIdx="1" presStyleCnt="3">
        <dgm:presLayoutVars>
          <dgm:bulletEnabled val="1"/>
        </dgm:presLayoutVars>
      </dgm:prSet>
      <dgm:spPr/>
    </dgm:pt>
    <dgm:pt modelId="{362B1293-5AA7-460C-8A3D-87E7E3B961B6}" type="pres">
      <dgm:prSet presAssocID="{D2081500-0E5A-4CF8-B0B3-337791371E66}" presName="sibTrans" presStyleLbl="sibTrans2D1" presStyleIdx="1" presStyleCnt="2"/>
      <dgm:spPr/>
    </dgm:pt>
    <dgm:pt modelId="{1774148D-9F3A-4894-BD8C-93AA278FF878}" type="pres">
      <dgm:prSet presAssocID="{D2081500-0E5A-4CF8-B0B3-337791371E66}" presName="connectorText" presStyleLbl="sibTrans2D1" presStyleIdx="1" presStyleCnt="2"/>
      <dgm:spPr/>
    </dgm:pt>
    <dgm:pt modelId="{5E5299B8-C8F4-405B-AA64-6F8DEBC335D3}" type="pres">
      <dgm:prSet presAssocID="{96E15964-0122-42DB-8469-0F52E5A23E8F}" presName="node" presStyleLbl="node1" presStyleIdx="2" presStyleCnt="3">
        <dgm:presLayoutVars>
          <dgm:bulletEnabled val="1"/>
        </dgm:presLayoutVars>
      </dgm:prSet>
      <dgm:spPr/>
    </dgm:pt>
  </dgm:ptLst>
  <dgm:cxnLst>
    <dgm:cxn modelId="{84EE4123-B907-461C-8F88-E6BCD7209412}" type="presOf" srcId="{3FA63567-8B94-4E0B-A3B9-479CF6CDA2AF}" destId="{E014CED9-2B1C-4055-8858-1BB188D50226}" srcOrd="0" destOrd="0" presId="urn:microsoft.com/office/officeart/2005/8/layout/process2"/>
    <dgm:cxn modelId="{5D360927-3843-4F30-9C01-291624C1A30E}" srcId="{B9357442-0D22-42C1-BE06-A9F5F2F20BE4}" destId="{96E15964-0122-42DB-8469-0F52E5A23E8F}" srcOrd="2" destOrd="0" parTransId="{CB491910-0362-493E-A9BD-3447BDB788A0}" sibTransId="{9B771DA5-206C-4350-BF9B-CE3B1D89A3BC}"/>
    <dgm:cxn modelId="{A2224E2D-81E1-4E1C-A589-AAE3D640C8F3}" type="presOf" srcId="{1F31B159-925D-45D4-B05F-C45A1829305F}" destId="{8B437397-DC86-4567-8229-5CF5E686F846}" srcOrd="0" destOrd="0" presId="urn:microsoft.com/office/officeart/2005/8/layout/process2"/>
    <dgm:cxn modelId="{2349BA2F-CCC4-4A7E-9F01-118CCBEF51BC}" type="presOf" srcId="{3FA63567-8B94-4E0B-A3B9-479CF6CDA2AF}" destId="{3D5CE5E3-B790-420A-B875-394E7BB7BC3F}" srcOrd="1" destOrd="0" presId="urn:microsoft.com/office/officeart/2005/8/layout/process2"/>
    <dgm:cxn modelId="{001D27B4-385B-4CF9-B75B-D4715B4D2D43}" type="presOf" srcId="{D2081500-0E5A-4CF8-B0B3-337791371E66}" destId="{1774148D-9F3A-4894-BD8C-93AA278FF878}" srcOrd="1" destOrd="0" presId="urn:microsoft.com/office/officeart/2005/8/layout/process2"/>
    <dgm:cxn modelId="{3C34D7C7-AA6A-4967-8346-EAE19A50B038}" type="presOf" srcId="{D2081500-0E5A-4CF8-B0B3-337791371E66}" destId="{362B1293-5AA7-460C-8A3D-87E7E3B961B6}" srcOrd="0" destOrd="0" presId="urn:microsoft.com/office/officeart/2005/8/layout/process2"/>
    <dgm:cxn modelId="{17B44ECC-C5CB-4803-BA10-8A77CEAD8161}" type="presOf" srcId="{B9357442-0D22-42C1-BE06-A9F5F2F20BE4}" destId="{4F0F4494-DC53-4875-86BB-918CAE196361}" srcOrd="0" destOrd="0" presId="urn:microsoft.com/office/officeart/2005/8/layout/process2"/>
    <dgm:cxn modelId="{9BE95BE4-F923-4E8D-AEA8-FD220156A8CA}" type="presOf" srcId="{96E15964-0122-42DB-8469-0F52E5A23E8F}" destId="{5E5299B8-C8F4-405B-AA64-6F8DEBC335D3}" srcOrd="0" destOrd="0" presId="urn:microsoft.com/office/officeart/2005/8/layout/process2"/>
    <dgm:cxn modelId="{2C7A8EEE-3977-47EE-A342-C7BBE09529EA}" srcId="{B9357442-0D22-42C1-BE06-A9F5F2F20BE4}" destId="{1F31B159-925D-45D4-B05F-C45A1829305F}" srcOrd="0" destOrd="0" parTransId="{72A1AB7A-C902-4746-9CE7-AD29F77303B1}" sibTransId="{3FA63567-8B94-4E0B-A3B9-479CF6CDA2AF}"/>
    <dgm:cxn modelId="{F555E7EF-E016-4DEE-B6BD-D902F27071DB}" type="presOf" srcId="{AFAC3C1A-669A-40A7-9FD6-AC1F65F8ADB7}" destId="{0265281C-7A31-48DC-88A8-382E0A1AACF6}" srcOrd="0" destOrd="0" presId="urn:microsoft.com/office/officeart/2005/8/layout/process2"/>
    <dgm:cxn modelId="{580226FF-D9A0-46A6-96FE-53D6DFD0C938}" srcId="{B9357442-0D22-42C1-BE06-A9F5F2F20BE4}" destId="{AFAC3C1A-669A-40A7-9FD6-AC1F65F8ADB7}" srcOrd="1" destOrd="0" parTransId="{5B26F5F5-8930-42ED-847D-D0F11F7B5010}" sibTransId="{D2081500-0E5A-4CF8-B0B3-337791371E66}"/>
    <dgm:cxn modelId="{3399383B-6AAA-4BE1-B188-B591542D1E5B}" type="presParOf" srcId="{4F0F4494-DC53-4875-86BB-918CAE196361}" destId="{8B437397-DC86-4567-8229-5CF5E686F846}" srcOrd="0" destOrd="0" presId="urn:microsoft.com/office/officeart/2005/8/layout/process2"/>
    <dgm:cxn modelId="{CB57B509-5088-487F-8742-76BB33725131}" type="presParOf" srcId="{4F0F4494-DC53-4875-86BB-918CAE196361}" destId="{E014CED9-2B1C-4055-8858-1BB188D50226}" srcOrd="1" destOrd="0" presId="urn:microsoft.com/office/officeart/2005/8/layout/process2"/>
    <dgm:cxn modelId="{E72AB471-62DB-4721-A989-F84377BEE8D1}" type="presParOf" srcId="{E014CED9-2B1C-4055-8858-1BB188D50226}" destId="{3D5CE5E3-B790-420A-B875-394E7BB7BC3F}" srcOrd="0" destOrd="0" presId="urn:microsoft.com/office/officeart/2005/8/layout/process2"/>
    <dgm:cxn modelId="{E51C4D2C-6EB7-4484-BCBD-B175F9A2CBD6}" type="presParOf" srcId="{4F0F4494-DC53-4875-86BB-918CAE196361}" destId="{0265281C-7A31-48DC-88A8-382E0A1AACF6}" srcOrd="2" destOrd="0" presId="urn:microsoft.com/office/officeart/2005/8/layout/process2"/>
    <dgm:cxn modelId="{4BACE8BF-842C-4898-8CFF-C15FB10BD4AB}" type="presParOf" srcId="{4F0F4494-DC53-4875-86BB-918CAE196361}" destId="{362B1293-5AA7-460C-8A3D-87E7E3B961B6}" srcOrd="3" destOrd="0" presId="urn:microsoft.com/office/officeart/2005/8/layout/process2"/>
    <dgm:cxn modelId="{16A27D98-DA64-412B-96CA-CD44F61F3EF7}" type="presParOf" srcId="{362B1293-5AA7-460C-8A3D-87E7E3B961B6}" destId="{1774148D-9F3A-4894-BD8C-93AA278FF878}" srcOrd="0" destOrd="0" presId="urn:microsoft.com/office/officeart/2005/8/layout/process2"/>
    <dgm:cxn modelId="{49C04336-104D-460E-823D-1E44A12AD8A6}" type="presParOf" srcId="{4F0F4494-DC53-4875-86BB-918CAE196361}" destId="{5E5299B8-C8F4-405B-AA64-6F8DEBC335D3}" srcOrd="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437397-DC86-4567-8229-5CF5E686F846}">
      <dsp:nvSpPr>
        <dsp:cNvPr id="0" name=""/>
        <dsp:cNvSpPr/>
      </dsp:nvSpPr>
      <dsp:spPr>
        <a:xfrm>
          <a:off x="2844799" y="0"/>
          <a:ext cx="2438400" cy="1354666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Multiple Databases </a:t>
          </a:r>
        </a:p>
      </dsp:txBody>
      <dsp:txXfrm>
        <a:off x="2884476" y="39677"/>
        <a:ext cx="2359046" cy="1275312"/>
      </dsp:txXfrm>
    </dsp:sp>
    <dsp:sp modelId="{E014CED9-2B1C-4055-8858-1BB188D50226}">
      <dsp:nvSpPr>
        <dsp:cNvPr id="0" name=""/>
        <dsp:cNvSpPr/>
      </dsp:nvSpPr>
      <dsp:spPr>
        <a:xfrm rot="5400000">
          <a:off x="3809999" y="1388533"/>
          <a:ext cx="508000" cy="609600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/>
        </a:p>
      </dsp:txBody>
      <dsp:txXfrm rot="-5400000">
        <a:off x="3881119" y="1439333"/>
        <a:ext cx="365760" cy="355600"/>
      </dsp:txXfrm>
    </dsp:sp>
    <dsp:sp modelId="{0265281C-7A31-48DC-88A8-382E0A1AACF6}">
      <dsp:nvSpPr>
        <dsp:cNvPr id="0" name=""/>
        <dsp:cNvSpPr/>
      </dsp:nvSpPr>
      <dsp:spPr>
        <a:xfrm>
          <a:off x="2844799" y="2032000"/>
          <a:ext cx="2438400" cy="1354666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Overall: </a:t>
          </a:r>
          <a:r>
            <a:rPr lang="en-US" sz="2500" kern="1200" dirty="0"/>
            <a:t>5,000,000 Observations</a:t>
          </a:r>
        </a:p>
      </dsp:txBody>
      <dsp:txXfrm>
        <a:off x="2884476" y="2071677"/>
        <a:ext cx="2359046" cy="1275312"/>
      </dsp:txXfrm>
    </dsp:sp>
    <dsp:sp modelId="{362B1293-5AA7-460C-8A3D-87E7E3B961B6}">
      <dsp:nvSpPr>
        <dsp:cNvPr id="0" name=""/>
        <dsp:cNvSpPr/>
      </dsp:nvSpPr>
      <dsp:spPr>
        <a:xfrm rot="5400000">
          <a:off x="3809999" y="3420533"/>
          <a:ext cx="508000" cy="609600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/>
        </a:p>
      </dsp:txBody>
      <dsp:txXfrm rot="-5400000">
        <a:off x="3881119" y="3471333"/>
        <a:ext cx="365760" cy="355600"/>
      </dsp:txXfrm>
    </dsp:sp>
    <dsp:sp modelId="{5E5299B8-C8F4-405B-AA64-6F8DEBC335D3}">
      <dsp:nvSpPr>
        <dsp:cNvPr id="0" name=""/>
        <dsp:cNvSpPr/>
      </dsp:nvSpPr>
      <dsp:spPr>
        <a:xfrm>
          <a:off x="2844799" y="4064000"/>
          <a:ext cx="2438400" cy="1354666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Worked with 32,000 Observations</a:t>
          </a:r>
        </a:p>
      </dsp:txBody>
      <dsp:txXfrm>
        <a:off x="2884476" y="4103677"/>
        <a:ext cx="2359046" cy="127531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A28068-AFBD-4979-B752-9EB6F90B1386}" type="datetimeFigureOut">
              <a:rPr lang="en-US" smtClean="0"/>
              <a:t>4/14/2023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939589-3E79-4C82-AA4A-FE78234FAA5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49689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40AAD-80AF-40E7-BE3F-43D32FC68E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l">
              <a:defRPr sz="6000" b="1" i="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80FBD9-0977-4B2B-9318-30774BB094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1B787A8-0D67-4B7E-9B48-86BD906AB6B5}"/>
              </a:ext>
            </a:extLst>
          </p:cNvPr>
          <p:cNvCxnSpPr>
            <a:cxnSpLocks/>
          </p:cNvCxnSpPr>
          <p:nvPr/>
        </p:nvCxnSpPr>
        <p:spPr>
          <a:xfrm>
            <a:off x="715890" y="1114050"/>
            <a:ext cx="0" cy="5735637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97802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F057AE-3B3B-4261-B912-BF9EB9A58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A2D237-A706-4712-90CA-B04517CBBE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44752" y="1681163"/>
            <a:ext cx="455371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E39CA1-2B6D-427E-9688-9093D5865C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44752" y="2505075"/>
            <a:ext cx="4553712" cy="36845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D53357-616B-47F4-944B-F979FE9663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84848" y="1681163"/>
            <a:ext cx="455371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7EA593-3036-4FB5-94B4-D9431DF048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784848" y="2505075"/>
            <a:ext cx="4553712" cy="36845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60F34ED-DA60-4CC2-B735-B0EC5D9FEA35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Graphic 15">
            <a:extLst>
              <a:ext uri="{FF2B5EF4-FFF2-40B4-BE49-F238E27FC236}">
                <a16:creationId xmlns:a16="http://schemas.microsoft.com/office/drawing/2014/main" id="{A9475260-301F-4744-B1DA-7B00F6FB4342}"/>
              </a:ext>
            </a:extLst>
          </p:cNvPr>
          <p:cNvSpPr/>
          <p:nvPr userDrawn="1"/>
        </p:nvSpPr>
        <p:spPr>
          <a:xfrm>
            <a:off x="10508317" y="492206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accent2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4" name="Graphic 16">
            <a:extLst>
              <a:ext uri="{FF2B5EF4-FFF2-40B4-BE49-F238E27FC236}">
                <a16:creationId xmlns:a16="http://schemas.microsoft.com/office/drawing/2014/main" id="{9BBD3F4B-0836-48C5-AC68-747456D1DD50}"/>
              </a:ext>
            </a:extLst>
          </p:cNvPr>
          <p:cNvSpPr/>
          <p:nvPr userDrawn="1"/>
        </p:nvSpPr>
        <p:spPr>
          <a:xfrm>
            <a:off x="11477944" y="1055581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accent2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6" name="Graphic 14">
            <a:extLst>
              <a:ext uri="{FF2B5EF4-FFF2-40B4-BE49-F238E27FC236}">
                <a16:creationId xmlns:a16="http://schemas.microsoft.com/office/drawing/2014/main" id="{9B4398D5-99F4-4F83-AA77-9B4177648CAF}"/>
              </a:ext>
            </a:extLst>
          </p:cNvPr>
          <p:cNvSpPr/>
          <p:nvPr userDrawn="1"/>
        </p:nvSpPr>
        <p:spPr>
          <a:xfrm>
            <a:off x="11241555" y="446637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2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7595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F057AE-3B3B-4261-B912-BF9EB9A58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A2D237-A706-4712-90CA-B04517CBBE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44752" y="1681163"/>
            <a:ext cx="28346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E39CA1-2B6D-427E-9688-9093D5865C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44752" y="2505075"/>
            <a:ext cx="2834640" cy="36845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D53357-616B-47F4-944B-F979FE9663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983480" y="1681163"/>
            <a:ext cx="28346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7EA593-3036-4FB5-94B4-D9431DF048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983480" y="2505075"/>
            <a:ext cx="2834640" cy="36845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60F34ED-DA60-4CC2-B735-B0EC5D9FEA35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Graphic 15">
            <a:extLst>
              <a:ext uri="{FF2B5EF4-FFF2-40B4-BE49-F238E27FC236}">
                <a16:creationId xmlns:a16="http://schemas.microsoft.com/office/drawing/2014/main" id="{A9475260-301F-4744-B1DA-7B00F6FB4342}"/>
              </a:ext>
            </a:extLst>
          </p:cNvPr>
          <p:cNvSpPr/>
          <p:nvPr userDrawn="1"/>
        </p:nvSpPr>
        <p:spPr>
          <a:xfrm>
            <a:off x="10508317" y="492206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accent2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4" name="Graphic 16">
            <a:extLst>
              <a:ext uri="{FF2B5EF4-FFF2-40B4-BE49-F238E27FC236}">
                <a16:creationId xmlns:a16="http://schemas.microsoft.com/office/drawing/2014/main" id="{9BBD3F4B-0836-48C5-AC68-747456D1DD50}"/>
              </a:ext>
            </a:extLst>
          </p:cNvPr>
          <p:cNvSpPr/>
          <p:nvPr userDrawn="1"/>
        </p:nvSpPr>
        <p:spPr>
          <a:xfrm>
            <a:off x="11477944" y="1055581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accent2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6" name="Graphic 14">
            <a:extLst>
              <a:ext uri="{FF2B5EF4-FFF2-40B4-BE49-F238E27FC236}">
                <a16:creationId xmlns:a16="http://schemas.microsoft.com/office/drawing/2014/main" id="{9B4398D5-99F4-4F83-AA77-9B4177648CAF}"/>
              </a:ext>
            </a:extLst>
          </p:cNvPr>
          <p:cNvSpPr/>
          <p:nvPr userDrawn="1"/>
        </p:nvSpPr>
        <p:spPr>
          <a:xfrm>
            <a:off x="11241555" y="446637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2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2D693B15-7265-4478-9579-62FCD5222D0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531352" y="1769269"/>
            <a:ext cx="28346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5">
            <a:extLst>
              <a:ext uri="{FF2B5EF4-FFF2-40B4-BE49-F238E27FC236}">
                <a16:creationId xmlns:a16="http://schemas.microsoft.com/office/drawing/2014/main" id="{48F9E92F-BB16-4896-A47F-6497C3D705B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531352" y="2593181"/>
            <a:ext cx="2834640" cy="36845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3730798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40AAD-80AF-40E7-BE3F-43D32FC68ED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91656" y="804672"/>
            <a:ext cx="4434840" cy="886968"/>
          </a:xfrm>
        </p:spPr>
        <p:txBody>
          <a:bodyPr anchor="b"/>
          <a:lstStyle>
            <a:lvl1pPr algn="l">
              <a:defRPr sz="5400" b="0" i="0" cap="none" baseline="0"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80FBD9-0977-4B2B-9318-30774BB094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91654" y="1801368"/>
            <a:ext cx="4434840" cy="4754880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8C2A2A-62DB-40C0-8AE7-CB9B98649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9811512" y="1591056"/>
            <a:ext cx="3547872" cy="36512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01EAA4-F44C-4C1F-B8E3-1A3005300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D8DA9DAA-006C-4F4B-980E-E3DF019B24E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939C974-0ED4-4915-BBF7-1FB00C18AD45}"/>
              </a:ext>
            </a:extLst>
          </p:cNvPr>
          <p:cNvCxnSpPr>
            <a:cxnSpLocks/>
          </p:cNvCxnSpPr>
          <p:nvPr userDrawn="1"/>
        </p:nvCxnSpPr>
        <p:spPr>
          <a:xfrm>
            <a:off x="11586162" y="3619272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515930B2-E36D-4D05-A6B3-CA1BF61D50CC}"/>
              </a:ext>
            </a:extLst>
          </p:cNvPr>
          <p:cNvSpPr/>
          <p:nvPr userDrawn="1"/>
        </p:nvSpPr>
        <p:spPr>
          <a:xfrm>
            <a:off x="0" y="0"/>
            <a:ext cx="5779911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9CEC7E0F-60E8-418B-978D-C607C82E97F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83464" y="3108960"/>
            <a:ext cx="5221224" cy="3447288"/>
          </a:xfrm>
        </p:spPr>
        <p:txBody>
          <a:bodyPr anchor="ctr"/>
          <a:lstStyle>
            <a:lvl1pPr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Picture Placeholder 12">
            <a:extLst>
              <a:ext uri="{FF2B5EF4-FFF2-40B4-BE49-F238E27FC236}">
                <a16:creationId xmlns:a16="http://schemas.microsoft.com/office/drawing/2014/main" id="{F146D6C1-343E-4F97-A565-55BBB15F4C7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83464" y="301752"/>
            <a:ext cx="2459736" cy="2505456"/>
          </a:xfrm>
        </p:spPr>
        <p:txBody>
          <a:bodyPr anchor="ctr"/>
          <a:lstStyle>
            <a:lvl1pPr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12">
            <a:extLst>
              <a:ext uri="{FF2B5EF4-FFF2-40B4-BE49-F238E27FC236}">
                <a16:creationId xmlns:a16="http://schemas.microsoft.com/office/drawing/2014/main" id="{BA123E2D-4554-47D5-B0EC-0C47EDB4162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044952" y="301752"/>
            <a:ext cx="2459736" cy="2505456"/>
          </a:xfrm>
        </p:spPr>
        <p:txBody>
          <a:bodyPr anchor="ctr"/>
          <a:lstStyle>
            <a:lvl1pPr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78914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bg>
      <p:bgPr>
        <a:gradFill>
          <a:gsLst>
            <a:gs pos="100000">
              <a:schemeClr val="accent4"/>
            </a:gs>
            <a:gs pos="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3186EA6A-5CD5-4DF7-9C8A-EDFAF28A80D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777111" y="407499"/>
            <a:ext cx="1952279" cy="1952279"/>
          </a:xfrm>
          <a:custGeom>
            <a:avLst/>
            <a:gdLst>
              <a:gd name="connsiteX0" fmla="*/ 976140 w 1952279"/>
              <a:gd name="connsiteY0" fmla="*/ 0 h 1952279"/>
              <a:gd name="connsiteX1" fmla="*/ 1952279 w 1952279"/>
              <a:gd name="connsiteY1" fmla="*/ 976140 h 1952279"/>
              <a:gd name="connsiteX2" fmla="*/ 976140 w 1952279"/>
              <a:gd name="connsiteY2" fmla="*/ 1952279 h 1952279"/>
              <a:gd name="connsiteX3" fmla="*/ 0 w 1952279"/>
              <a:gd name="connsiteY3" fmla="*/ 976140 h 1952279"/>
              <a:gd name="connsiteX4" fmla="*/ 976140 w 1952279"/>
              <a:gd name="connsiteY4" fmla="*/ 0 h 1952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52279" h="1952279">
                <a:moveTo>
                  <a:pt x="976140" y="0"/>
                </a:moveTo>
                <a:cubicBezTo>
                  <a:pt x="1515247" y="0"/>
                  <a:pt x="1952279" y="437033"/>
                  <a:pt x="1952279" y="976140"/>
                </a:cubicBezTo>
                <a:cubicBezTo>
                  <a:pt x="1952279" y="1515246"/>
                  <a:pt x="1515247" y="1952279"/>
                  <a:pt x="976140" y="1952279"/>
                </a:cubicBezTo>
                <a:cubicBezTo>
                  <a:pt x="437033" y="1952279"/>
                  <a:pt x="0" y="1515246"/>
                  <a:pt x="0" y="976140"/>
                </a:cubicBezTo>
                <a:cubicBezTo>
                  <a:pt x="0" y="437033"/>
                  <a:pt x="437033" y="0"/>
                  <a:pt x="976140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83D5117F-F235-498D-99A5-9DE2D665576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528345" y="1972581"/>
            <a:ext cx="2290065" cy="2273502"/>
          </a:xfrm>
          <a:custGeom>
            <a:avLst/>
            <a:gdLst>
              <a:gd name="connsiteX0" fmla="*/ 1145032 w 2290065"/>
              <a:gd name="connsiteY0" fmla="*/ 0 h 2273502"/>
              <a:gd name="connsiteX1" fmla="*/ 2290065 w 2290065"/>
              <a:gd name="connsiteY1" fmla="*/ 1145033 h 2273502"/>
              <a:gd name="connsiteX2" fmla="*/ 1375797 w 2290065"/>
              <a:gd name="connsiteY2" fmla="*/ 2266803 h 2273502"/>
              <a:gd name="connsiteX3" fmla="*/ 1331903 w 2290065"/>
              <a:gd name="connsiteY3" fmla="*/ 2273502 h 2273502"/>
              <a:gd name="connsiteX4" fmla="*/ 958162 w 2290065"/>
              <a:gd name="connsiteY4" fmla="*/ 2273502 h 2273502"/>
              <a:gd name="connsiteX5" fmla="*/ 914268 w 2290065"/>
              <a:gd name="connsiteY5" fmla="*/ 2266803 h 2273502"/>
              <a:gd name="connsiteX6" fmla="*/ 5911 w 2290065"/>
              <a:gd name="connsiteY6" fmla="*/ 1262106 h 2273502"/>
              <a:gd name="connsiteX7" fmla="*/ 0 w 2290065"/>
              <a:gd name="connsiteY7" fmla="*/ 1145053 h 2273502"/>
              <a:gd name="connsiteX8" fmla="*/ 0 w 2290065"/>
              <a:gd name="connsiteY8" fmla="*/ 1145014 h 2273502"/>
              <a:gd name="connsiteX9" fmla="*/ 5911 w 2290065"/>
              <a:gd name="connsiteY9" fmla="*/ 1027960 h 2273502"/>
              <a:gd name="connsiteX10" fmla="*/ 1145032 w 2290065"/>
              <a:gd name="connsiteY10" fmla="*/ 0 h 2273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290065" h="2273502">
                <a:moveTo>
                  <a:pt x="1145032" y="0"/>
                </a:moveTo>
                <a:cubicBezTo>
                  <a:pt x="1777417" y="0"/>
                  <a:pt x="2290065" y="512649"/>
                  <a:pt x="2290065" y="1145033"/>
                </a:cubicBezTo>
                <a:cubicBezTo>
                  <a:pt x="2290065" y="1698370"/>
                  <a:pt x="1897569" y="2160033"/>
                  <a:pt x="1375797" y="2266803"/>
                </a:cubicBezTo>
                <a:lnTo>
                  <a:pt x="1331903" y="2273502"/>
                </a:lnTo>
                <a:lnTo>
                  <a:pt x="958162" y="2273502"/>
                </a:lnTo>
                <a:lnTo>
                  <a:pt x="914268" y="2266803"/>
                </a:lnTo>
                <a:cubicBezTo>
                  <a:pt x="429765" y="2167660"/>
                  <a:pt x="56730" y="1762511"/>
                  <a:pt x="5911" y="1262106"/>
                </a:cubicBezTo>
                <a:lnTo>
                  <a:pt x="0" y="1145053"/>
                </a:lnTo>
                <a:lnTo>
                  <a:pt x="0" y="1145014"/>
                </a:lnTo>
                <a:lnTo>
                  <a:pt x="5911" y="1027960"/>
                </a:lnTo>
                <a:cubicBezTo>
                  <a:pt x="64548" y="450571"/>
                  <a:pt x="552172" y="0"/>
                  <a:pt x="1145032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id="{E1E0A794-F1D3-4628-B5B1-9D48AB34C3D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579539" y="4386312"/>
            <a:ext cx="3119293" cy="2462810"/>
          </a:xfrm>
          <a:custGeom>
            <a:avLst/>
            <a:gdLst>
              <a:gd name="connsiteX0" fmla="*/ 1559647 w 3119293"/>
              <a:gd name="connsiteY0" fmla="*/ 0 h 2462810"/>
              <a:gd name="connsiteX1" fmla="*/ 3119293 w 3119293"/>
              <a:gd name="connsiteY1" fmla="*/ 1559647 h 2462810"/>
              <a:gd name="connsiteX2" fmla="*/ 2852930 w 3119293"/>
              <a:gd name="connsiteY2" fmla="*/ 2431660 h 2462810"/>
              <a:gd name="connsiteX3" fmla="*/ 2829636 w 3119293"/>
              <a:gd name="connsiteY3" fmla="*/ 2462810 h 2462810"/>
              <a:gd name="connsiteX4" fmla="*/ 289658 w 3119293"/>
              <a:gd name="connsiteY4" fmla="*/ 2462810 h 2462810"/>
              <a:gd name="connsiteX5" fmla="*/ 266363 w 3119293"/>
              <a:gd name="connsiteY5" fmla="*/ 2431660 h 2462810"/>
              <a:gd name="connsiteX6" fmla="*/ 0 w 3119293"/>
              <a:gd name="connsiteY6" fmla="*/ 1559647 h 2462810"/>
              <a:gd name="connsiteX7" fmla="*/ 1559647 w 3119293"/>
              <a:gd name="connsiteY7" fmla="*/ 0 h 2462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19293" h="2462810">
                <a:moveTo>
                  <a:pt x="1559647" y="0"/>
                </a:moveTo>
                <a:cubicBezTo>
                  <a:pt x="2421016" y="0"/>
                  <a:pt x="3119293" y="698278"/>
                  <a:pt x="3119293" y="1559647"/>
                </a:cubicBezTo>
                <a:cubicBezTo>
                  <a:pt x="3119293" y="1882660"/>
                  <a:pt x="3021098" y="2182739"/>
                  <a:pt x="2852930" y="2431660"/>
                </a:cubicBezTo>
                <a:lnTo>
                  <a:pt x="2829636" y="2462810"/>
                </a:lnTo>
                <a:lnTo>
                  <a:pt x="289658" y="2462810"/>
                </a:lnTo>
                <a:lnTo>
                  <a:pt x="266363" y="2431660"/>
                </a:lnTo>
                <a:cubicBezTo>
                  <a:pt x="98195" y="2182739"/>
                  <a:pt x="0" y="1882660"/>
                  <a:pt x="0" y="1559647"/>
                </a:cubicBezTo>
                <a:cubicBezTo>
                  <a:pt x="0" y="698278"/>
                  <a:pt x="698278" y="0"/>
                  <a:pt x="1559647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B8D3F45B-B631-47D3-A33C-71CEC2B3602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092905" y="4018982"/>
            <a:ext cx="3854161" cy="2839018"/>
          </a:xfrm>
          <a:custGeom>
            <a:avLst/>
            <a:gdLst>
              <a:gd name="connsiteX0" fmla="*/ 1927061 w 3854161"/>
              <a:gd name="connsiteY0" fmla="*/ 0 h 2839018"/>
              <a:gd name="connsiteX1" fmla="*/ 1927101 w 3854161"/>
              <a:gd name="connsiteY1" fmla="*/ 0 h 2839018"/>
              <a:gd name="connsiteX2" fmla="*/ 2124114 w 3854161"/>
              <a:gd name="connsiteY2" fmla="*/ 9948 h 2839018"/>
              <a:gd name="connsiteX3" fmla="*/ 3854161 w 3854161"/>
              <a:gd name="connsiteY3" fmla="*/ 1927080 h 2839018"/>
              <a:gd name="connsiteX4" fmla="*/ 3702722 w 3854161"/>
              <a:gd name="connsiteY4" fmla="*/ 2677187 h 2839018"/>
              <a:gd name="connsiteX5" fmla="*/ 3624763 w 3854161"/>
              <a:gd name="connsiteY5" fmla="*/ 2839018 h 2839018"/>
              <a:gd name="connsiteX6" fmla="*/ 229398 w 3854161"/>
              <a:gd name="connsiteY6" fmla="*/ 2839018 h 2839018"/>
              <a:gd name="connsiteX7" fmla="*/ 151440 w 3854161"/>
              <a:gd name="connsiteY7" fmla="*/ 2677187 h 2839018"/>
              <a:gd name="connsiteX8" fmla="*/ 0 w 3854161"/>
              <a:gd name="connsiteY8" fmla="*/ 1927080 h 2839018"/>
              <a:gd name="connsiteX9" fmla="*/ 1730048 w 3854161"/>
              <a:gd name="connsiteY9" fmla="*/ 9948 h 2839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54161" h="2839018">
                <a:moveTo>
                  <a:pt x="1927061" y="0"/>
                </a:moveTo>
                <a:lnTo>
                  <a:pt x="1927101" y="0"/>
                </a:lnTo>
                <a:lnTo>
                  <a:pt x="2124114" y="9948"/>
                </a:lnTo>
                <a:cubicBezTo>
                  <a:pt x="3095856" y="108634"/>
                  <a:pt x="3854161" y="929301"/>
                  <a:pt x="3854161" y="1927080"/>
                </a:cubicBezTo>
                <a:cubicBezTo>
                  <a:pt x="3854161" y="2193154"/>
                  <a:pt x="3800237" y="2446634"/>
                  <a:pt x="3702722" y="2677187"/>
                </a:cubicBezTo>
                <a:lnTo>
                  <a:pt x="3624763" y="2839018"/>
                </a:lnTo>
                <a:lnTo>
                  <a:pt x="229398" y="2839018"/>
                </a:lnTo>
                <a:lnTo>
                  <a:pt x="151440" y="2677187"/>
                </a:lnTo>
                <a:cubicBezTo>
                  <a:pt x="53924" y="2446634"/>
                  <a:pt x="0" y="2193154"/>
                  <a:pt x="0" y="1927080"/>
                </a:cubicBezTo>
                <a:cubicBezTo>
                  <a:pt x="0" y="929301"/>
                  <a:pt x="758305" y="108634"/>
                  <a:pt x="1730048" y="9948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69F227-D21C-48B3-828A-6BFA9585E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720" y="585216"/>
            <a:ext cx="5276088" cy="2276856"/>
          </a:xfrm>
        </p:spPr>
        <p:txBody>
          <a:bodyPr anchor="b"/>
          <a:lstStyle>
            <a:lvl1pPr algn="r">
              <a:defRPr sz="4800" b="1" cap="all" spc="4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F1DFFF-E5C5-43DF-B71C-7270DB9737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58368" y="201168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9/3/20XX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BC03C0-6EB7-4633-967C-12C35768B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-548640" y="1938528"/>
            <a:ext cx="278892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FF4306-91CD-4B7B-8A53-34BE8F997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201168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8DA9DAA-006C-4F4B-980E-E3DF019B24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Graphic 32">
            <a:extLst>
              <a:ext uri="{FF2B5EF4-FFF2-40B4-BE49-F238E27FC236}">
                <a16:creationId xmlns:a16="http://schemas.microsoft.com/office/drawing/2014/main" id="{846CD0EA-B0AA-4845-81A5-4ADD7C58B12F}"/>
              </a:ext>
            </a:extLst>
          </p:cNvPr>
          <p:cNvSpPr/>
          <p:nvPr userDrawn="1"/>
        </p:nvSpPr>
        <p:spPr>
          <a:xfrm>
            <a:off x="1472366" y="1859534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bg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0" name="Graphic 33">
            <a:extLst>
              <a:ext uri="{FF2B5EF4-FFF2-40B4-BE49-F238E27FC236}">
                <a16:creationId xmlns:a16="http://schemas.microsoft.com/office/drawing/2014/main" id="{0E97A0CB-7CB1-47F0-BD48-EEECBAC39CD2}"/>
              </a:ext>
            </a:extLst>
          </p:cNvPr>
          <p:cNvSpPr/>
          <p:nvPr userDrawn="1"/>
        </p:nvSpPr>
        <p:spPr>
          <a:xfrm>
            <a:off x="2014523" y="3146867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bg1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2" name="Graphic 31">
            <a:extLst>
              <a:ext uri="{FF2B5EF4-FFF2-40B4-BE49-F238E27FC236}">
                <a16:creationId xmlns:a16="http://schemas.microsoft.com/office/drawing/2014/main" id="{477816C9-06CB-4BC5-B26B-6A2877BD941A}"/>
              </a:ext>
            </a:extLst>
          </p:cNvPr>
          <p:cNvSpPr/>
          <p:nvPr userDrawn="1"/>
        </p:nvSpPr>
        <p:spPr>
          <a:xfrm>
            <a:off x="5404920" y="4508295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bg1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3AE7F8D-AE68-4A83-BAB5-3A97D473CE3C}"/>
              </a:ext>
            </a:extLst>
          </p:cNvPr>
          <p:cNvCxnSpPr>
            <a:cxnSpLocks/>
          </p:cNvCxnSpPr>
          <p:nvPr userDrawn="1"/>
        </p:nvCxnSpPr>
        <p:spPr>
          <a:xfrm>
            <a:off x="856114" y="3503032"/>
            <a:ext cx="0" cy="3346090"/>
          </a:xfrm>
          <a:prstGeom prst="line">
            <a:avLst/>
          </a:prstGeom>
          <a:ln w="25400" cap="sq">
            <a:solidFill>
              <a:schemeClr val="bg1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A928810C-E773-43AE-A2A1-4073955CC8D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60720" y="3127248"/>
            <a:ext cx="5276088" cy="1124712"/>
          </a:xfrm>
        </p:spPr>
        <p:txBody>
          <a:bodyPr/>
          <a:lstStyle>
            <a:lvl1pPr marL="0" indent="0" algn="r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10451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69F227-D21C-48B3-828A-6BFA9585E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F1DFFF-E5C5-43DF-B71C-7270DB973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9/3/20XX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BC03C0-6EB7-4633-967C-12C35768B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FF4306-91CD-4B7B-8A53-34BE8F997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7596AF9-469C-436D-B7D2-77952EF1825E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32910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DFF36D6-399B-43E3-84DD-9FC5119EC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9/3/20XX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234AB7-3B85-4028-A500-5A1BDBF45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1F40F0-9909-442F-BBA4-409D061ED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53C1207-D1C8-49E3-8837-E2B89D366FAE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08676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40F214-646F-4D81-AD12-65628EC98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F71768-C3FA-49EF-99EF-06E6C3B284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DA6F24-ED6C-4D12-A9D6-EE37FBD686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E6AACE-FAFB-4934-8E3C-AB5B2163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9/3/20XX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1533EA-D0F8-4C79-8721-F190DE2D2D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59BAC9-F101-4394-BBA4-3D21A3497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F3A79C9-7EDC-44F6-AC48-5DD98A7695AD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68059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CB71F-B6C2-4866-BC97-304F78816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55ED73B-8413-478D-80D7-B78B69763B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BDF226-1B94-4D2D-98B3-7B932FB17D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0C4E9A-CA29-4CCD-ACFA-B29F80FBA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9/3/20XX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A5B7BE-3F1B-4FF3-B1D7-6E39B99D0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2F18F1-E27E-470E-AE13-4755DEE63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0F08750-B7F2-4119-B151-68DE77481335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07755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2 Slide">
    <p:bg>
      <p:bgPr>
        <a:gradFill>
          <a:gsLst>
            <a:gs pos="100000">
              <a:schemeClr val="accent4"/>
            </a:gs>
            <a:gs pos="0">
              <a:schemeClr val="accent2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40AAD-80AF-40E7-BE3F-43D32FC68E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98448" y="594360"/>
            <a:ext cx="6272784" cy="2843784"/>
          </a:xfrm>
        </p:spPr>
        <p:txBody>
          <a:bodyPr anchor="b"/>
          <a:lstStyle>
            <a:lvl1pPr algn="l">
              <a:defRPr sz="5400" b="1" i="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80FBD9-0977-4B2B-9318-30774BB094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41848" y="4700016"/>
            <a:ext cx="5093208" cy="1197864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E825845-66DD-4B77-A729-CD97D156FE6C}"/>
              </a:ext>
            </a:extLst>
          </p:cNvPr>
          <p:cNvCxnSpPr>
            <a:cxnSpLocks/>
          </p:cNvCxnSpPr>
          <p:nvPr userDrawn="1"/>
        </p:nvCxnSpPr>
        <p:spPr>
          <a:xfrm>
            <a:off x="1301262" y="3496322"/>
            <a:ext cx="0" cy="3352800"/>
          </a:xfrm>
          <a:prstGeom prst="line">
            <a:avLst/>
          </a:prstGeom>
          <a:ln w="25400" cap="sq">
            <a:solidFill>
              <a:schemeClr val="bg1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Graphic 12">
            <a:extLst>
              <a:ext uri="{FF2B5EF4-FFF2-40B4-BE49-F238E27FC236}">
                <a16:creationId xmlns:a16="http://schemas.microsoft.com/office/drawing/2014/main" id="{818B4386-1FCF-4ACE-BE25-AF9CC5E2256F}"/>
              </a:ext>
            </a:extLst>
          </p:cNvPr>
          <p:cNvSpPr/>
          <p:nvPr userDrawn="1"/>
        </p:nvSpPr>
        <p:spPr>
          <a:xfrm>
            <a:off x="8217780" y="2973840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bg1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1" name="Graphic 13">
            <a:extLst>
              <a:ext uri="{FF2B5EF4-FFF2-40B4-BE49-F238E27FC236}">
                <a16:creationId xmlns:a16="http://schemas.microsoft.com/office/drawing/2014/main" id="{19319560-50ED-4963-A2CF-74663239D426}"/>
              </a:ext>
            </a:extLst>
          </p:cNvPr>
          <p:cNvSpPr/>
          <p:nvPr userDrawn="1"/>
        </p:nvSpPr>
        <p:spPr>
          <a:xfrm>
            <a:off x="7859002" y="2744546"/>
            <a:ext cx="139038" cy="139038"/>
          </a:xfrm>
          <a:custGeom>
            <a:avLst/>
            <a:gdLst>
              <a:gd name="connsiteX0" fmla="*/ 129601 w 139038"/>
              <a:gd name="connsiteY0" fmla="*/ 60082 h 139038"/>
              <a:gd name="connsiteX1" fmla="*/ 78956 w 139038"/>
              <a:gd name="connsiteY1" fmla="*/ 60082 h 139038"/>
              <a:gd name="connsiteX2" fmla="*/ 78956 w 139038"/>
              <a:gd name="connsiteY2" fmla="*/ 9437 h 139038"/>
              <a:gd name="connsiteX3" fmla="*/ 69519 w 139038"/>
              <a:gd name="connsiteY3" fmla="*/ 0 h 139038"/>
              <a:gd name="connsiteX4" fmla="*/ 60082 w 139038"/>
              <a:gd name="connsiteY4" fmla="*/ 9437 h 139038"/>
              <a:gd name="connsiteX5" fmla="*/ 60082 w 139038"/>
              <a:gd name="connsiteY5" fmla="*/ 60082 h 139038"/>
              <a:gd name="connsiteX6" fmla="*/ 9437 w 139038"/>
              <a:gd name="connsiteY6" fmla="*/ 60082 h 139038"/>
              <a:gd name="connsiteX7" fmla="*/ 0 w 139038"/>
              <a:gd name="connsiteY7" fmla="*/ 69519 h 139038"/>
              <a:gd name="connsiteX8" fmla="*/ 9437 w 139038"/>
              <a:gd name="connsiteY8" fmla="*/ 78956 h 139038"/>
              <a:gd name="connsiteX9" fmla="*/ 60082 w 139038"/>
              <a:gd name="connsiteY9" fmla="*/ 78956 h 139038"/>
              <a:gd name="connsiteX10" fmla="*/ 60082 w 139038"/>
              <a:gd name="connsiteY10" fmla="*/ 129601 h 139038"/>
              <a:gd name="connsiteX11" fmla="*/ 69519 w 139038"/>
              <a:gd name="connsiteY11" fmla="*/ 139038 h 139038"/>
              <a:gd name="connsiteX12" fmla="*/ 78956 w 139038"/>
              <a:gd name="connsiteY12" fmla="*/ 129601 h 139038"/>
              <a:gd name="connsiteX13" fmla="*/ 78956 w 139038"/>
              <a:gd name="connsiteY13" fmla="*/ 78956 h 139038"/>
              <a:gd name="connsiteX14" fmla="*/ 129601 w 139038"/>
              <a:gd name="connsiteY14" fmla="*/ 78956 h 139038"/>
              <a:gd name="connsiteX15" fmla="*/ 139038 w 139038"/>
              <a:gd name="connsiteY15" fmla="*/ 69519 h 139038"/>
              <a:gd name="connsiteX16" fmla="*/ 129601 w 139038"/>
              <a:gd name="connsiteY16" fmla="*/ 60082 h 139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8" h="139038">
                <a:moveTo>
                  <a:pt x="129601" y="60082"/>
                </a:moveTo>
                <a:lnTo>
                  <a:pt x="78956" y="60082"/>
                </a:lnTo>
                <a:lnTo>
                  <a:pt x="78956" y="9437"/>
                </a:lnTo>
                <a:cubicBezTo>
                  <a:pt x="78956" y="4225"/>
                  <a:pt x="74731" y="0"/>
                  <a:pt x="69519" y="0"/>
                </a:cubicBezTo>
                <a:cubicBezTo>
                  <a:pt x="64307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7"/>
                  <a:pt x="0" y="69519"/>
                </a:cubicBezTo>
                <a:cubicBezTo>
                  <a:pt x="0" y="74731"/>
                  <a:pt x="4225" y="78956"/>
                  <a:pt x="9437" y="78956"/>
                </a:cubicBezTo>
                <a:lnTo>
                  <a:pt x="60082" y="78956"/>
                </a:lnTo>
                <a:lnTo>
                  <a:pt x="60082" y="129601"/>
                </a:lnTo>
                <a:cubicBezTo>
                  <a:pt x="60082" y="134813"/>
                  <a:pt x="64307" y="139038"/>
                  <a:pt x="69519" y="139038"/>
                </a:cubicBezTo>
                <a:cubicBezTo>
                  <a:pt x="74731" y="139038"/>
                  <a:pt x="78956" y="134813"/>
                  <a:pt x="78956" y="129601"/>
                </a:cubicBezTo>
                <a:lnTo>
                  <a:pt x="78956" y="78956"/>
                </a:lnTo>
                <a:lnTo>
                  <a:pt x="129601" y="78956"/>
                </a:lnTo>
                <a:cubicBezTo>
                  <a:pt x="134813" y="78956"/>
                  <a:pt x="139038" y="74731"/>
                  <a:pt x="139038" y="69519"/>
                </a:cubicBezTo>
                <a:cubicBezTo>
                  <a:pt x="139038" y="64307"/>
                  <a:pt x="134813" y="60082"/>
                  <a:pt x="129601" y="60082"/>
                </a:cubicBezTo>
                <a:close/>
              </a:path>
            </a:pathLst>
          </a:custGeom>
          <a:solidFill>
            <a:schemeClr val="bg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3" name="Graphic 15">
            <a:extLst>
              <a:ext uri="{FF2B5EF4-FFF2-40B4-BE49-F238E27FC236}">
                <a16:creationId xmlns:a16="http://schemas.microsoft.com/office/drawing/2014/main" id="{E5ABBDAD-943D-48F3-9C80-B29C48966C79}"/>
              </a:ext>
            </a:extLst>
          </p:cNvPr>
          <p:cNvSpPr/>
          <p:nvPr userDrawn="1"/>
        </p:nvSpPr>
        <p:spPr>
          <a:xfrm>
            <a:off x="7843462" y="3198265"/>
            <a:ext cx="127713" cy="127713"/>
          </a:xfrm>
          <a:custGeom>
            <a:avLst/>
            <a:gdLst>
              <a:gd name="connsiteX0" fmla="*/ 63857 w 127713"/>
              <a:gd name="connsiteY0" fmla="*/ 18874 h 127713"/>
              <a:gd name="connsiteX1" fmla="*/ 108839 w 127713"/>
              <a:gd name="connsiteY1" fmla="*/ 63857 h 127713"/>
              <a:gd name="connsiteX2" fmla="*/ 63857 w 127713"/>
              <a:gd name="connsiteY2" fmla="*/ 108839 h 127713"/>
              <a:gd name="connsiteX3" fmla="*/ 18874 w 127713"/>
              <a:gd name="connsiteY3" fmla="*/ 63857 h 127713"/>
              <a:gd name="connsiteX4" fmla="*/ 63857 w 127713"/>
              <a:gd name="connsiteY4" fmla="*/ 18874 h 127713"/>
              <a:gd name="connsiteX5" fmla="*/ 63857 w 127713"/>
              <a:gd name="connsiteY5" fmla="*/ 0 h 127713"/>
              <a:gd name="connsiteX6" fmla="*/ 0 w 127713"/>
              <a:gd name="connsiteY6" fmla="*/ 63857 h 127713"/>
              <a:gd name="connsiteX7" fmla="*/ 63857 w 127713"/>
              <a:gd name="connsiteY7" fmla="*/ 127713 h 127713"/>
              <a:gd name="connsiteX8" fmla="*/ 127713 w 127713"/>
              <a:gd name="connsiteY8" fmla="*/ 63857 h 127713"/>
              <a:gd name="connsiteX9" fmla="*/ 63857 w 127713"/>
              <a:gd name="connsiteY9" fmla="*/ 0 h 127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3" h="127713">
                <a:moveTo>
                  <a:pt x="63857" y="18874"/>
                </a:moveTo>
                <a:cubicBezTo>
                  <a:pt x="88700" y="18874"/>
                  <a:pt x="108839" y="39013"/>
                  <a:pt x="108839" y="63857"/>
                </a:cubicBezTo>
                <a:cubicBezTo>
                  <a:pt x="108839" y="88700"/>
                  <a:pt x="88700" y="108839"/>
                  <a:pt x="63857" y="108839"/>
                </a:cubicBezTo>
                <a:cubicBezTo>
                  <a:pt x="39013" y="108839"/>
                  <a:pt x="18874" y="88700"/>
                  <a:pt x="18874" y="63857"/>
                </a:cubicBezTo>
                <a:cubicBezTo>
                  <a:pt x="18898" y="39023"/>
                  <a:pt x="39023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3"/>
                  <a:pt x="63857" y="127713"/>
                </a:cubicBezTo>
                <a:cubicBezTo>
                  <a:pt x="99124" y="127713"/>
                  <a:pt x="127713" y="99124"/>
                  <a:pt x="127713" y="63857"/>
                </a:cubicBezTo>
                <a:cubicBezTo>
                  <a:pt x="127713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bg1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79060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bg>
      <p:bgPr>
        <a:gradFill>
          <a:gsLst>
            <a:gs pos="100000">
              <a:schemeClr val="accent4"/>
            </a:gs>
            <a:gs pos="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34120D15-E48C-4FBE-BB95-24DB36D9F45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366432" y="2530058"/>
            <a:ext cx="3707972" cy="3707971"/>
          </a:xfrm>
          <a:custGeom>
            <a:avLst/>
            <a:gdLst>
              <a:gd name="connsiteX0" fmla="*/ 1853986 w 3707972"/>
              <a:gd name="connsiteY0" fmla="*/ 0 h 3707971"/>
              <a:gd name="connsiteX1" fmla="*/ 3707972 w 3707972"/>
              <a:gd name="connsiteY1" fmla="*/ 1853986 h 3707971"/>
              <a:gd name="connsiteX2" fmla="*/ 2043545 w 3707972"/>
              <a:gd name="connsiteY2" fmla="*/ 3698400 h 3707971"/>
              <a:gd name="connsiteX3" fmla="*/ 1854006 w 3707972"/>
              <a:gd name="connsiteY3" fmla="*/ 3707971 h 3707971"/>
              <a:gd name="connsiteX4" fmla="*/ 1853966 w 3707972"/>
              <a:gd name="connsiteY4" fmla="*/ 3707971 h 3707971"/>
              <a:gd name="connsiteX5" fmla="*/ 1664427 w 3707972"/>
              <a:gd name="connsiteY5" fmla="*/ 3698400 h 3707971"/>
              <a:gd name="connsiteX6" fmla="*/ 0 w 3707972"/>
              <a:gd name="connsiteY6" fmla="*/ 1853986 h 3707971"/>
              <a:gd name="connsiteX7" fmla="*/ 1853986 w 3707972"/>
              <a:gd name="connsiteY7" fmla="*/ 0 h 3707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07972" h="3707971">
                <a:moveTo>
                  <a:pt x="1853986" y="0"/>
                </a:moveTo>
                <a:cubicBezTo>
                  <a:pt x="2877914" y="0"/>
                  <a:pt x="3707972" y="830058"/>
                  <a:pt x="3707972" y="1853986"/>
                </a:cubicBezTo>
                <a:cubicBezTo>
                  <a:pt x="3707972" y="2813919"/>
                  <a:pt x="2978429" y="3603458"/>
                  <a:pt x="2043545" y="3698400"/>
                </a:cubicBezTo>
                <a:lnTo>
                  <a:pt x="1854006" y="3707971"/>
                </a:lnTo>
                <a:lnTo>
                  <a:pt x="1853966" y="3707971"/>
                </a:lnTo>
                <a:lnTo>
                  <a:pt x="1664427" y="3698400"/>
                </a:lnTo>
                <a:cubicBezTo>
                  <a:pt x="729543" y="3603458"/>
                  <a:pt x="0" y="2813919"/>
                  <a:pt x="0" y="1853986"/>
                </a:cubicBezTo>
                <a:cubicBezTo>
                  <a:pt x="0" y="830058"/>
                  <a:pt x="830058" y="0"/>
                  <a:pt x="1853986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 sz="16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69F227-D21C-48B3-828A-6BFA9585E8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02936" y="585216"/>
            <a:ext cx="5833872" cy="2276856"/>
          </a:xfrm>
        </p:spPr>
        <p:txBody>
          <a:bodyPr anchor="b"/>
          <a:lstStyle>
            <a:lvl1pPr algn="r">
              <a:defRPr sz="6000" b="1" cap="all" spc="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F1DFFF-E5C5-43DF-B71C-7270DB9737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58368" y="201168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9/3/20XX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BC03C0-6EB7-4633-967C-12C35768B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-548640" y="1938528"/>
            <a:ext cx="278892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FF4306-91CD-4B7B-8A53-34BE8F997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201168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8DA9DAA-006C-4F4B-980E-E3DF019B24E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3AE7F8D-AE68-4A83-BAB5-3A97D473CE3C}"/>
              </a:ext>
            </a:extLst>
          </p:cNvPr>
          <p:cNvCxnSpPr>
            <a:cxnSpLocks/>
          </p:cNvCxnSpPr>
          <p:nvPr userDrawn="1"/>
        </p:nvCxnSpPr>
        <p:spPr>
          <a:xfrm>
            <a:off x="856114" y="3503032"/>
            <a:ext cx="0" cy="3346090"/>
          </a:xfrm>
          <a:prstGeom prst="line">
            <a:avLst/>
          </a:prstGeom>
          <a:ln w="25400" cap="sq">
            <a:solidFill>
              <a:schemeClr val="bg1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A928810C-E773-43AE-A2A1-4073955CC8D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02936" y="3127248"/>
            <a:ext cx="5833872" cy="3118104"/>
          </a:xfrm>
        </p:spPr>
        <p:txBody>
          <a:bodyPr/>
          <a:lstStyle>
            <a:lvl1pPr marL="0" indent="0" algn="r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Graphic 12">
            <a:extLst>
              <a:ext uri="{FF2B5EF4-FFF2-40B4-BE49-F238E27FC236}">
                <a16:creationId xmlns:a16="http://schemas.microsoft.com/office/drawing/2014/main" id="{EA1B6985-3E5A-40F4-9268-D4AB3BBF8C91}"/>
              </a:ext>
            </a:extLst>
          </p:cNvPr>
          <p:cNvSpPr/>
          <p:nvPr userDrawn="1"/>
        </p:nvSpPr>
        <p:spPr>
          <a:xfrm>
            <a:off x="4745394" y="2760277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bg1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3" name="Graphic 13">
            <a:extLst>
              <a:ext uri="{FF2B5EF4-FFF2-40B4-BE49-F238E27FC236}">
                <a16:creationId xmlns:a16="http://schemas.microsoft.com/office/drawing/2014/main" id="{338BC906-9D03-4280-85E8-21A81BC21D73}"/>
              </a:ext>
            </a:extLst>
          </p:cNvPr>
          <p:cNvSpPr/>
          <p:nvPr userDrawn="1"/>
        </p:nvSpPr>
        <p:spPr>
          <a:xfrm>
            <a:off x="4386614" y="2530982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bg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7" name="Graphic 15">
            <a:extLst>
              <a:ext uri="{FF2B5EF4-FFF2-40B4-BE49-F238E27FC236}">
                <a16:creationId xmlns:a16="http://schemas.microsoft.com/office/drawing/2014/main" id="{C5C06D53-C9F6-47E8-BFE1-B8193A1AED8B}"/>
              </a:ext>
            </a:extLst>
          </p:cNvPr>
          <p:cNvSpPr/>
          <p:nvPr userDrawn="1"/>
        </p:nvSpPr>
        <p:spPr>
          <a:xfrm>
            <a:off x="1669987" y="6031572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bg1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07687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E62FC6D8-DD87-4B93-8491-43C84EE63FE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451965" y="1665520"/>
            <a:ext cx="4266960" cy="4266968"/>
          </a:xfrm>
          <a:custGeom>
            <a:avLst/>
            <a:gdLst>
              <a:gd name="connsiteX0" fmla="*/ 2133823 w 4266960"/>
              <a:gd name="connsiteY0" fmla="*/ 0 h 4266968"/>
              <a:gd name="connsiteX1" fmla="*/ 4256628 w 4266960"/>
              <a:gd name="connsiteY1" fmla="*/ 1915652 h 4266968"/>
              <a:gd name="connsiteX2" fmla="*/ 4266960 w 4266960"/>
              <a:gd name="connsiteY2" fmla="*/ 2120258 h 4266968"/>
              <a:gd name="connsiteX3" fmla="*/ 4266960 w 4266960"/>
              <a:gd name="connsiteY3" fmla="*/ 2147389 h 4266968"/>
              <a:gd name="connsiteX4" fmla="*/ 4256628 w 4266960"/>
              <a:gd name="connsiteY4" fmla="*/ 2351994 h 4266968"/>
              <a:gd name="connsiteX5" fmla="*/ 2351994 w 4266960"/>
              <a:gd name="connsiteY5" fmla="*/ 4256629 h 4266968"/>
              <a:gd name="connsiteX6" fmla="*/ 2147230 w 4266960"/>
              <a:gd name="connsiteY6" fmla="*/ 4266968 h 4266968"/>
              <a:gd name="connsiteX7" fmla="*/ 2120416 w 4266960"/>
              <a:gd name="connsiteY7" fmla="*/ 4266968 h 4266968"/>
              <a:gd name="connsiteX8" fmla="*/ 1915652 w 4266960"/>
              <a:gd name="connsiteY8" fmla="*/ 4256629 h 4266968"/>
              <a:gd name="connsiteX9" fmla="*/ 0 w 4266960"/>
              <a:gd name="connsiteY9" fmla="*/ 2133823 h 4266968"/>
              <a:gd name="connsiteX10" fmla="*/ 2133823 w 4266960"/>
              <a:gd name="connsiteY10" fmla="*/ 0 h 4266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266960" h="4266968">
                <a:moveTo>
                  <a:pt x="2133823" y="0"/>
                </a:moveTo>
                <a:cubicBezTo>
                  <a:pt x="3238644" y="0"/>
                  <a:pt x="4147355" y="839660"/>
                  <a:pt x="4256628" y="1915652"/>
                </a:cubicBezTo>
                <a:lnTo>
                  <a:pt x="4266960" y="2120258"/>
                </a:lnTo>
                <a:lnTo>
                  <a:pt x="4266960" y="2147389"/>
                </a:lnTo>
                <a:lnTo>
                  <a:pt x="4256628" y="2351994"/>
                </a:lnTo>
                <a:cubicBezTo>
                  <a:pt x="4154640" y="3356254"/>
                  <a:pt x="3356253" y="4154640"/>
                  <a:pt x="2351994" y="4256629"/>
                </a:cubicBezTo>
                <a:lnTo>
                  <a:pt x="2147230" y="4266968"/>
                </a:lnTo>
                <a:lnTo>
                  <a:pt x="2120416" y="4266968"/>
                </a:lnTo>
                <a:lnTo>
                  <a:pt x="1915652" y="4256629"/>
                </a:lnTo>
                <a:cubicBezTo>
                  <a:pt x="839660" y="4147356"/>
                  <a:pt x="0" y="3238645"/>
                  <a:pt x="0" y="2133823"/>
                </a:cubicBezTo>
                <a:cubicBezTo>
                  <a:pt x="0" y="955346"/>
                  <a:pt x="955346" y="0"/>
                  <a:pt x="2133823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96CF8C-1EA0-4E47-AC60-CAC3B80A3C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1335024"/>
            <a:ext cx="6190488" cy="1179576"/>
          </a:xfrm>
        </p:spPr>
        <p:txBody>
          <a:bodyPr lIns="91440" tIns="45720" rIns="91440" bIns="45720"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8CABF8-19D8-4F3C-994F-4D35EC7A2C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0392" y="2825496"/>
            <a:ext cx="6190488" cy="3346704"/>
          </a:xfrm>
        </p:spPr>
        <p:txBody>
          <a:bodyPr/>
          <a:lstStyle>
            <a:lvl1pPr marL="0" indent="0">
              <a:lnSpc>
                <a:spcPct val="110000"/>
              </a:lnSpc>
              <a:buNone/>
              <a:defRPr sz="2000"/>
            </a:lvl1pPr>
            <a:lvl2pPr marL="228600">
              <a:defRPr sz="1800"/>
            </a:lvl2pPr>
            <a:lvl3pPr marL="457200">
              <a:defRPr sz="1600"/>
            </a:lvl3pPr>
            <a:lvl4pPr marL="685800"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97BB2D-4E2C-4490-A2A3-4B68BCC5D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9/3/20XX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40F15D-DD72-46D5-BF0F-F50647107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964424" y="621792"/>
            <a:ext cx="4114800" cy="365125"/>
          </a:xfrm>
        </p:spPr>
        <p:txBody>
          <a:bodyPr/>
          <a:lstStyle>
            <a:lvl1pPr>
              <a:defRPr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66FD4D-815A-431C-ADEF-DE6F236F6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D8DA9DAA-006C-4F4B-980E-E3DF019B24E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A8B3D0E-ED3F-46FA-AE79-5FEFDE9168E3}"/>
              </a:ext>
            </a:extLst>
          </p:cNvPr>
          <p:cNvCxnSpPr>
            <a:cxnSpLocks/>
          </p:cNvCxnSpPr>
          <p:nvPr userDrawn="1"/>
        </p:nvCxnSpPr>
        <p:spPr>
          <a:xfrm>
            <a:off x="0" y="806470"/>
            <a:ext cx="7903723" cy="0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08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Graphic 10">
            <a:extLst>
              <a:ext uri="{FF2B5EF4-FFF2-40B4-BE49-F238E27FC236}">
                <a16:creationId xmlns:a16="http://schemas.microsoft.com/office/drawing/2014/main" id="{AAD06B87-D9B2-4F94-B734-A8F039A2033F}"/>
              </a:ext>
            </a:extLst>
          </p:cNvPr>
          <p:cNvSpPr/>
          <p:nvPr userDrawn="1"/>
        </p:nvSpPr>
        <p:spPr>
          <a:xfrm>
            <a:off x="11281590" y="2070656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2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9" name="Graphic 11">
            <a:extLst>
              <a:ext uri="{FF2B5EF4-FFF2-40B4-BE49-F238E27FC236}">
                <a16:creationId xmlns:a16="http://schemas.microsoft.com/office/drawing/2014/main" id="{BB13A13C-36EA-4B13-9175-C5FE95B34D33}"/>
              </a:ext>
            </a:extLst>
          </p:cNvPr>
          <p:cNvSpPr/>
          <p:nvPr userDrawn="1"/>
        </p:nvSpPr>
        <p:spPr>
          <a:xfrm>
            <a:off x="10969280" y="1780012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accent2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71113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 Header">
    <p:bg>
      <p:bgPr>
        <a:gradFill>
          <a:gsLst>
            <a:gs pos="100000">
              <a:schemeClr val="accent4"/>
            </a:gs>
            <a:gs pos="0">
              <a:schemeClr val="accent2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40AAD-80AF-40E7-BE3F-43D32FC68E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463040"/>
            <a:ext cx="9144000" cy="2340864"/>
          </a:xfrm>
        </p:spPr>
        <p:txBody>
          <a:bodyPr anchor="b">
            <a:normAutofit/>
          </a:bodyPr>
          <a:lstStyle>
            <a:lvl1pPr algn="ctr">
              <a:defRPr sz="6000" b="1" i="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80FBD9-0977-4B2B-9318-30774BB094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7048" y="3858768"/>
            <a:ext cx="9144000" cy="132588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Graphic 12">
            <a:extLst>
              <a:ext uri="{FF2B5EF4-FFF2-40B4-BE49-F238E27FC236}">
                <a16:creationId xmlns:a16="http://schemas.microsoft.com/office/drawing/2014/main" id="{8A41917E-4B97-447C-98AB-970D625F1DE6}"/>
              </a:ext>
            </a:extLst>
          </p:cNvPr>
          <p:cNvSpPr/>
          <p:nvPr userDrawn="1"/>
        </p:nvSpPr>
        <p:spPr>
          <a:xfrm>
            <a:off x="10772266" y="3054359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bg1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5" name="Graphic 13">
            <a:extLst>
              <a:ext uri="{FF2B5EF4-FFF2-40B4-BE49-F238E27FC236}">
                <a16:creationId xmlns:a16="http://schemas.microsoft.com/office/drawing/2014/main" id="{3B3FD238-4561-4AF8-A1F1-185B0CAFE2AC}"/>
              </a:ext>
            </a:extLst>
          </p:cNvPr>
          <p:cNvSpPr/>
          <p:nvPr userDrawn="1"/>
        </p:nvSpPr>
        <p:spPr>
          <a:xfrm>
            <a:off x="10724364" y="2515838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bg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6" name="Graphic 15">
            <a:extLst>
              <a:ext uri="{FF2B5EF4-FFF2-40B4-BE49-F238E27FC236}">
                <a16:creationId xmlns:a16="http://schemas.microsoft.com/office/drawing/2014/main" id="{BAB9414C-AE69-4648-873E-9CE6B2DF8A71}"/>
              </a:ext>
            </a:extLst>
          </p:cNvPr>
          <p:cNvSpPr/>
          <p:nvPr userDrawn="1"/>
        </p:nvSpPr>
        <p:spPr>
          <a:xfrm>
            <a:off x="11024834" y="2787572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bg1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7" name="Graphic 22">
            <a:extLst>
              <a:ext uri="{FF2B5EF4-FFF2-40B4-BE49-F238E27FC236}">
                <a16:creationId xmlns:a16="http://schemas.microsoft.com/office/drawing/2014/main" id="{3BF75235-4E6E-4184-82A5-EE6FE7993BBC}"/>
              </a:ext>
            </a:extLst>
          </p:cNvPr>
          <p:cNvSpPr/>
          <p:nvPr userDrawn="1"/>
        </p:nvSpPr>
        <p:spPr>
          <a:xfrm>
            <a:off x="1261869" y="2633448"/>
            <a:ext cx="151536" cy="151536"/>
          </a:xfrm>
          <a:custGeom>
            <a:avLst/>
            <a:gdLst>
              <a:gd name="connsiteX0" fmla="*/ 141251 w 151536"/>
              <a:gd name="connsiteY0" fmla="*/ 65483 h 151536"/>
              <a:gd name="connsiteX1" fmla="*/ 86053 w 151536"/>
              <a:gd name="connsiteY1" fmla="*/ 65483 h 151536"/>
              <a:gd name="connsiteX2" fmla="*/ 86053 w 151536"/>
              <a:gd name="connsiteY2" fmla="*/ 10285 h 151536"/>
              <a:gd name="connsiteX3" fmla="*/ 75768 w 151536"/>
              <a:gd name="connsiteY3" fmla="*/ 0 h 151536"/>
              <a:gd name="connsiteX4" fmla="*/ 65483 w 151536"/>
              <a:gd name="connsiteY4" fmla="*/ 10285 h 151536"/>
              <a:gd name="connsiteX5" fmla="*/ 65483 w 151536"/>
              <a:gd name="connsiteY5" fmla="*/ 65483 h 151536"/>
              <a:gd name="connsiteX6" fmla="*/ 10285 w 151536"/>
              <a:gd name="connsiteY6" fmla="*/ 65483 h 151536"/>
              <a:gd name="connsiteX7" fmla="*/ 0 w 151536"/>
              <a:gd name="connsiteY7" fmla="*/ 75768 h 151536"/>
              <a:gd name="connsiteX8" fmla="*/ 10285 w 151536"/>
              <a:gd name="connsiteY8" fmla="*/ 86053 h 151536"/>
              <a:gd name="connsiteX9" fmla="*/ 65483 w 151536"/>
              <a:gd name="connsiteY9" fmla="*/ 86053 h 151536"/>
              <a:gd name="connsiteX10" fmla="*/ 65483 w 151536"/>
              <a:gd name="connsiteY10" fmla="*/ 141251 h 151536"/>
              <a:gd name="connsiteX11" fmla="*/ 75768 w 151536"/>
              <a:gd name="connsiteY11" fmla="*/ 151536 h 151536"/>
              <a:gd name="connsiteX12" fmla="*/ 86053 w 151536"/>
              <a:gd name="connsiteY12" fmla="*/ 141251 h 151536"/>
              <a:gd name="connsiteX13" fmla="*/ 86053 w 151536"/>
              <a:gd name="connsiteY13" fmla="*/ 86053 h 151536"/>
              <a:gd name="connsiteX14" fmla="*/ 141251 w 151536"/>
              <a:gd name="connsiteY14" fmla="*/ 86053 h 151536"/>
              <a:gd name="connsiteX15" fmla="*/ 151536 w 151536"/>
              <a:gd name="connsiteY15" fmla="*/ 75768 h 151536"/>
              <a:gd name="connsiteX16" fmla="*/ 141251 w 151536"/>
              <a:gd name="connsiteY16" fmla="*/ 65483 h 151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1536" h="151536">
                <a:moveTo>
                  <a:pt x="141251" y="65483"/>
                </a:moveTo>
                <a:lnTo>
                  <a:pt x="86053" y="65483"/>
                </a:lnTo>
                <a:lnTo>
                  <a:pt x="86053" y="10285"/>
                </a:lnTo>
                <a:cubicBezTo>
                  <a:pt x="86053" y="4605"/>
                  <a:pt x="81448" y="0"/>
                  <a:pt x="75768" y="0"/>
                </a:cubicBezTo>
                <a:cubicBezTo>
                  <a:pt x="70088" y="0"/>
                  <a:pt x="65483" y="4605"/>
                  <a:pt x="65483" y="10285"/>
                </a:cubicBezTo>
                <a:lnTo>
                  <a:pt x="65483" y="65483"/>
                </a:lnTo>
                <a:lnTo>
                  <a:pt x="10285" y="65483"/>
                </a:lnTo>
                <a:cubicBezTo>
                  <a:pt x="4605" y="65483"/>
                  <a:pt x="0" y="70088"/>
                  <a:pt x="0" y="75768"/>
                </a:cubicBezTo>
                <a:cubicBezTo>
                  <a:pt x="0" y="81448"/>
                  <a:pt x="4605" y="86053"/>
                  <a:pt x="10285" y="86053"/>
                </a:cubicBezTo>
                <a:lnTo>
                  <a:pt x="65483" y="86053"/>
                </a:lnTo>
                <a:lnTo>
                  <a:pt x="65483" y="141251"/>
                </a:lnTo>
                <a:cubicBezTo>
                  <a:pt x="65483" y="146931"/>
                  <a:pt x="70088" y="151536"/>
                  <a:pt x="75768" y="151536"/>
                </a:cubicBezTo>
                <a:cubicBezTo>
                  <a:pt x="81448" y="151536"/>
                  <a:pt x="86053" y="146931"/>
                  <a:pt x="86053" y="141251"/>
                </a:cubicBezTo>
                <a:lnTo>
                  <a:pt x="86053" y="86053"/>
                </a:lnTo>
                <a:lnTo>
                  <a:pt x="141251" y="86053"/>
                </a:lnTo>
                <a:cubicBezTo>
                  <a:pt x="146931" y="86053"/>
                  <a:pt x="151536" y="81448"/>
                  <a:pt x="151536" y="75768"/>
                </a:cubicBezTo>
                <a:cubicBezTo>
                  <a:pt x="151536" y="70088"/>
                  <a:pt x="146931" y="65483"/>
                  <a:pt x="141251" y="65483"/>
                </a:cubicBezTo>
                <a:close/>
              </a:path>
            </a:pathLst>
          </a:custGeom>
          <a:solidFill>
            <a:schemeClr val="bg1"/>
          </a:solidFill>
          <a:ln w="646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1" name="Graphic 21">
            <a:extLst>
              <a:ext uri="{FF2B5EF4-FFF2-40B4-BE49-F238E27FC236}">
                <a16:creationId xmlns:a16="http://schemas.microsoft.com/office/drawing/2014/main" id="{E66FE37C-2F4B-42DA-BFF6-92DD00BDC49B}"/>
              </a:ext>
            </a:extLst>
          </p:cNvPr>
          <p:cNvSpPr/>
          <p:nvPr userDrawn="1"/>
        </p:nvSpPr>
        <p:spPr>
          <a:xfrm>
            <a:off x="1064053" y="3083338"/>
            <a:ext cx="95759" cy="95759"/>
          </a:xfrm>
          <a:custGeom>
            <a:avLst/>
            <a:gdLst>
              <a:gd name="connsiteX0" fmla="*/ 95759 w 95759"/>
              <a:gd name="connsiteY0" fmla="*/ 47880 h 95759"/>
              <a:gd name="connsiteX1" fmla="*/ 47880 w 95759"/>
              <a:gd name="connsiteY1" fmla="*/ 95759 h 95759"/>
              <a:gd name="connsiteX2" fmla="*/ 0 w 95759"/>
              <a:gd name="connsiteY2" fmla="*/ 47880 h 95759"/>
              <a:gd name="connsiteX3" fmla="*/ 47880 w 95759"/>
              <a:gd name="connsiteY3" fmla="*/ 0 h 95759"/>
              <a:gd name="connsiteX4" fmla="*/ 95759 w 95759"/>
              <a:gd name="connsiteY4" fmla="*/ 47880 h 95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759" h="95759">
                <a:moveTo>
                  <a:pt x="95759" y="47880"/>
                </a:moveTo>
                <a:cubicBezTo>
                  <a:pt x="95759" y="74323"/>
                  <a:pt x="74323" y="95759"/>
                  <a:pt x="47880" y="95759"/>
                </a:cubicBezTo>
                <a:cubicBezTo>
                  <a:pt x="21436" y="95759"/>
                  <a:pt x="0" y="74323"/>
                  <a:pt x="0" y="47880"/>
                </a:cubicBezTo>
                <a:cubicBezTo>
                  <a:pt x="0" y="21436"/>
                  <a:pt x="21436" y="0"/>
                  <a:pt x="47880" y="0"/>
                </a:cubicBezTo>
                <a:cubicBezTo>
                  <a:pt x="74323" y="0"/>
                  <a:pt x="95759" y="21436"/>
                  <a:pt x="95759" y="47880"/>
                </a:cubicBezTo>
                <a:close/>
              </a:path>
            </a:pathLst>
          </a:custGeom>
          <a:solidFill>
            <a:schemeClr val="bg1"/>
          </a:solidFill>
          <a:ln w="469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3" name="Graphic 23">
            <a:extLst>
              <a:ext uri="{FF2B5EF4-FFF2-40B4-BE49-F238E27FC236}">
                <a16:creationId xmlns:a16="http://schemas.microsoft.com/office/drawing/2014/main" id="{DDD38822-731A-48DA-A8A0-FBBAF7A6D65D}"/>
              </a:ext>
            </a:extLst>
          </p:cNvPr>
          <p:cNvSpPr/>
          <p:nvPr userDrawn="1"/>
        </p:nvSpPr>
        <p:spPr>
          <a:xfrm>
            <a:off x="1413405" y="3492870"/>
            <a:ext cx="108625" cy="108625"/>
          </a:xfrm>
          <a:custGeom>
            <a:avLst/>
            <a:gdLst>
              <a:gd name="connsiteX0" fmla="*/ 54313 w 108625"/>
              <a:gd name="connsiteY0" fmla="*/ 16053 h 108625"/>
              <a:gd name="connsiteX1" fmla="*/ 92572 w 108625"/>
              <a:gd name="connsiteY1" fmla="*/ 54313 h 108625"/>
              <a:gd name="connsiteX2" fmla="*/ 54313 w 108625"/>
              <a:gd name="connsiteY2" fmla="*/ 92572 h 108625"/>
              <a:gd name="connsiteX3" fmla="*/ 16053 w 108625"/>
              <a:gd name="connsiteY3" fmla="*/ 54313 h 108625"/>
              <a:gd name="connsiteX4" fmla="*/ 54313 w 108625"/>
              <a:gd name="connsiteY4" fmla="*/ 16053 h 108625"/>
              <a:gd name="connsiteX5" fmla="*/ 54313 w 108625"/>
              <a:gd name="connsiteY5" fmla="*/ 0 h 108625"/>
              <a:gd name="connsiteX6" fmla="*/ 0 w 108625"/>
              <a:gd name="connsiteY6" fmla="*/ 54313 h 108625"/>
              <a:gd name="connsiteX7" fmla="*/ 54313 w 108625"/>
              <a:gd name="connsiteY7" fmla="*/ 108625 h 108625"/>
              <a:gd name="connsiteX8" fmla="*/ 108625 w 108625"/>
              <a:gd name="connsiteY8" fmla="*/ 54313 h 108625"/>
              <a:gd name="connsiteX9" fmla="*/ 54313 w 108625"/>
              <a:gd name="connsiteY9" fmla="*/ 0 h 108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8625" h="108625">
                <a:moveTo>
                  <a:pt x="54313" y="16053"/>
                </a:moveTo>
                <a:cubicBezTo>
                  <a:pt x="75442" y="16053"/>
                  <a:pt x="92572" y="33182"/>
                  <a:pt x="92572" y="54313"/>
                </a:cubicBezTo>
                <a:cubicBezTo>
                  <a:pt x="92572" y="75442"/>
                  <a:pt x="75442" y="92572"/>
                  <a:pt x="54313" y="92572"/>
                </a:cubicBezTo>
                <a:cubicBezTo>
                  <a:pt x="33182" y="92572"/>
                  <a:pt x="16053" y="75442"/>
                  <a:pt x="16053" y="54313"/>
                </a:cubicBezTo>
                <a:cubicBezTo>
                  <a:pt x="16074" y="33191"/>
                  <a:pt x="33191" y="16074"/>
                  <a:pt x="54313" y="16053"/>
                </a:cubicBezTo>
                <a:moveTo>
                  <a:pt x="54313" y="0"/>
                </a:moveTo>
                <a:cubicBezTo>
                  <a:pt x="24317" y="0"/>
                  <a:pt x="0" y="24317"/>
                  <a:pt x="0" y="54313"/>
                </a:cubicBezTo>
                <a:cubicBezTo>
                  <a:pt x="0" y="84309"/>
                  <a:pt x="24317" y="108625"/>
                  <a:pt x="54313" y="108625"/>
                </a:cubicBezTo>
                <a:cubicBezTo>
                  <a:pt x="84309" y="108625"/>
                  <a:pt x="108625" y="84309"/>
                  <a:pt x="108625" y="54313"/>
                </a:cubicBezTo>
                <a:cubicBezTo>
                  <a:pt x="108625" y="24317"/>
                  <a:pt x="84309" y="0"/>
                  <a:pt x="54313" y="0"/>
                </a:cubicBezTo>
                <a:close/>
              </a:path>
            </a:pathLst>
          </a:custGeom>
          <a:solidFill>
            <a:schemeClr val="bg1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24820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96CF8C-1EA0-4E47-AC60-CAC3B80A3C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8CABF8-19D8-4F3C-994F-4D35EC7A2C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66FD4D-815A-431C-ADEF-DE6F236F6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C05CAAB-DBA2-4548-AD5F-01BB97FBB207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17450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40AAD-80AF-40E7-BE3F-43D32FC68E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91656" y="841248"/>
            <a:ext cx="4434840" cy="3236976"/>
          </a:xfrm>
        </p:spPr>
        <p:txBody>
          <a:bodyPr anchor="b"/>
          <a:lstStyle>
            <a:lvl1pPr algn="l">
              <a:lnSpc>
                <a:spcPct val="110000"/>
              </a:lnSpc>
              <a:spcBef>
                <a:spcPts val="1000"/>
              </a:spcBef>
              <a:defRPr sz="3600" b="0" i="0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80FBD9-0977-4B2B-9318-30774BB094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91655" y="4498848"/>
            <a:ext cx="4434835" cy="510474"/>
          </a:xfrm>
        </p:spPr>
        <p:txBody>
          <a:bodyPr/>
          <a:lstStyle>
            <a:lvl1pPr marL="0" indent="0" algn="l">
              <a:lnSpc>
                <a:spcPct val="110000"/>
              </a:lnSpc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8C2A2A-62DB-40C0-8AE7-CB9B98649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9811512" y="1591056"/>
            <a:ext cx="3547872" cy="36512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01EAA4-F44C-4C1F-B8E3-1A3005300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D8DA9DAA-006C-4F4B-980E-E3DF019B24E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939C974-0ED4-4915-BBF7-1FB00C18AD45}"/>
              </a:ext>
            </a:extLst>
          </p:cNvPr>
          <p:cNvCxnSpPr>
            <a:cxnSpLocks/>
          </p:cNvCxnSpPr>
          <p:nvPr userDrawn="1"/>
        </p:nvCxnSpPr>
        <p:spPr>
          <a:xfrm>
            <a:off x="11586162" y="3619272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515930B2-E36D-4D05-A6B3-CA1BF61D50CC}"/>
              </a:ext>
            </a:extLst>
          </p:cNvPr>
          <p:cNvSpPr/>
          <p:nvPr userDrawn="1"/>
        </p:nvSpPr>
        <p:spPr>
          <a:xfrm>
            <a:off x="0" y="0"/>
            <a:ext cx="5779911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9CEC7E0F-60E8-418B-978D-C607C82E97F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83464" y="301752"/>
            <a:ext cx="5221224" cy="6263640"/>
          </a:xfrm>
        </p:spPr>
        <p:txBody>
          <a:bodyPr anchor="ctr"/>
          <a:lstStyle>
            <a:lvl1pPr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90486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bg>
      <p:bgPr>
        <a:gradFill>
          <a:gsLst>
            <a:gs pos="100000">
              <a:schemeClr val="accent4"/>
            </a:gs>
            <a:gs pos="0">
              <a:schemeClr val="accent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96CF8C-1EA0-4E47-AC60-CAC3B80A3C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72" y="365125"/>
            <a:ext cx="10771632" cy="1325563"/>
          </a:xfrm>
        </p:spPr>
        <p:txBody>
          <a:bodyPr/>
          <a:lstStyle>
            <a:lvl1pPr>
              <a:defRPr sz="54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8CABF8-19D8-4F3C-994F-4D35EC7A2C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072" y="1825625"/>
            <a:ext cx="10771632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97BB2D-4E2C-4490-A2A3-4B68BCC5D2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58368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9/3/20XX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40F15D-DD72-46D5-BF0F-F50647107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503920" y="841248"/>
            <a:ext cx="36301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66FD4D-815A-431C-ADEF-DE6F236F6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8DA9DAA-006C-4F4B-980E-E3DF019B24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Graphic 22">
            <a:extLst>
              <a:ext uri="{FF2B5EF4-FFF2-40B4-BE49-F238E27FC236}">
                <a16:creationId xmlns:a16="http://schemas.microsoft.com/office/drawing/2014/main" id="{4EADA2ED-8A8C-4D17-8798-F26BF3B4CE25}"/>
              </a:ext>
            </a:extLst>
          </p:cNvPr>
          <p:cNvSpPr/>
          <p:nvPr userDrawn="1"/>
        </p:nvSpPr>
        <p:spPr>
          <a:xfrm>
            <a:off x="11202264" y="344083"/>
            <a:ext cx="151536" cy="151536"/>
          </a:xfrm>
          <a:custGeom>
            <a:avLst/>
            <a:gdLst>
              <a:gd name="connsiteX0" fmla="*/ 141251 w 151536"/>
              <a:gd name="connsiteY0" fmla="*/ 65483 h 151536"/>
              <a:gd name="connsiteX1" fmla="*/ 86053 w 151536"/>
              <a:gd name="connsiteY1" fmla="*/ 65483 h 151536"/>
              <a:gd name="connsiteX2" fmla="*/ 86053 w 151536"/>
              <a:gd name="connsiteY2" fmla="*/ 10285 h 151536"/>
              <a:gd name="connsiteX3" fmla="*/ 75768 w 151536"/>
              <a:gd name="connsiteY3" fmla="*/ 0 h 151536"/>
              <a:gd name="connsiteX4" fmla="*/ 65483 w 151536"/>
              <a:gd name="connsiteY4" fmla="*/ 10285 h 151536"/>
              <a:gd name="connsiteX5" fmla="*/ 65483 w 151536"/>
              <a:gd name="connsiteY5" fmla="*/ 65483 h 151536"/>
              <a:gd name="connsiteX6" fmla="*/ 10285 w 151536"/>
              <a:gd name="connsiteY6" fmla="*/ 65483 h 151536"/>
              <a:gd name="connsiteX7" fmla="*/ 0 w 151536"/>
              <a:gd name="connsiteY7" fmla="*/ 75768 h 151536"/>
              <a:gd name="connsiteX8" fmla="*/ 10285 w 151536"/>
              <a:gd name="connsiteY8" fmla="*/ 86053 h 151536"/>
              <a:gd name="connsiteX9" fmla="*/ 65483 w 151536"/>
              <a:gd name="connsiteY9" fmla="*/ 86053 h 151536"/>
              <a:gd name="connsiteX10" fmla="*/ 65483 w 151536"/>
              <a:gd name="connsiteY10" fmla="*/ 141251 h 151536"/>
              <a:gd name="connsiteX11" fmla="*/ 75768 w 151536"/>
              <a:gd name="connsiteY11" fmla="*/ 151536 h 151536"/>
              <a:gd name="connsiteX12" fmla="*/ 86053 w 151536"/>
              <a:gd name="connsiteY12" fmla="*/ 141251 h 151536"/>
              <a:gd name="connsiteX13" fmla="*/ 86053 w 151536"/>
              <a:gd name="connsiteY13" fmla="*/ 86053 h 151536"/>
              <a:gd name="connsiteX14" fmla="*/ 141251 w 151536"/>
              <a:gd name="connsiteY14" fmla="*/ 86053 h 151536"/>
              <a:gd name="connsiteX15" fmla="*/ 151536 w 151536"/>
              <a:gd name="connsiteY15" fmla="*/ 75768 h 151536"/>
              <a:gd name="connsiteX16" fmla="*/ 141251 w 151536"/>
              <a:gd name="connsiteY16" fmla="*/ 65483 h 151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1536" h="151536">
                <a:moveTo>
                  <a:pt x="141251" y="65483"/>
                </a:moveTo>
                <a:lnTo>
                  <a:pt x="86053" y="65483"/>
                </a:lnTo>
                <a:lnTo>
                  <a:pt x="86053" y="10285"/>
                </a:lnTo>
                <a:cubicBezTo>
                  <a:pt x="86053" y="4605"/>
                  <a:pt x="81448" y="0"/>
                  <a:pt x="75768" y="0"/>
                </a:cubicBezTo>
                <a:cubicBezTo>
                  <a:pt x="70088" y="0"/>
                  <a:pt x="65483" y="4605"/>
                  <a:pt x="65483" y="10285"/>
                </a:cubicBezTo>
                <a:lnTo>
                  <a:pt x="65483" y="65483"/>
                </a:lnTo>
                <a:lnTo>
                  <a:pt x="10285" y="65483"/>
                </a:lnTo>
                <a:cubicBezTo>
                  <a:pt x="4605" y="65483"/>
                  <a:pt x="0" y="70088"/>
                  <a:pt x="0" y="75768"/>
                </a:cubicBezTo>
                <a:cubicBezTo>
                  <a:pt x="0" y="81448"/>
                  <a:pt x="4605" y="86053"/>
                  <a:pt x="10285" y="86053"/>
                </a:cubicBezTo>
                <a:lnTo>
                  <a:pt x="65483" y="86053"/>
                </a:lnTo>
                <a:lnTo>
                  <a:pt x="65483" y="141251"/>
                </a:lnTo>
                <a:cubicBezTo>
                  <a:pt x="65483" y="146931"/>
                  <a:pt x="70088" y="151536"/>
                  <a:pt x="75768" y="151536"/>
                </a:cubicBezTo>
                <a:cubicBezTo>
                  <a:pt x="81448" y="151536"/>
                  <a:pt x="86053" y="146931"/>
                  <a:pt x="86053" y="141251"/>
                </a:cubicBezTo>
                <a:lnTo>
                  <a:pt x="86053" y="86053"/>
                </a:lnTo>
                <a:lnTo>
                  <a:pt x="141251" y="86053"/>
                </a:lnTo>
                <a:cubicBezTo>
                  <a:pt x="146931" y="86053"/>
                  <a:pt x="151536" y="81448"/>
                  <a:pt x="151536" y="75768"/>
                </a:cubicBezTo>
                <a:cubicBezTo>
                  <a:pt x="151536" y="70088"/>
                  <a:pt x="146931" y="65483"/>
                  <a:pt x="141251" y="65483"/>
                </a:cubicBezTo>
                <a:close/>
              </a:path>
            </a:pathLst>
          </a:custGeom>
          <a:solidFill>
            <a:schemeClr val="bg1"/>
          </a:solidFill>
          <a:ln w="646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1" name="Graphic 23">
            <a:extLst>
              <a:ext uri="{FF2B5EF4-FFF2-40B4-BE49-F238E27FC236}">
                <a16:creationId xmlns:a16="http://schemas.microsoft.com/office/drawing/2014/main" id="{54AB3A25-6605-4446-9E53-ACEECD25E27B}"/>
              </a:ext>
            </a:extLst>
          </p:cNvPr>
          <p:cNvSpPr/>
          <p:nvPr userDrawn="1"/>
        </p:nvSpPr>
        <p:spPr>
          <a:xfrm>
            <a:off x="11563141" y="590910"/>
            <a:ext cx="108625" cy="108625"/>
          </a:xfrm>
          <a:custGeom>
            <a:avLst/>
            <a:gdLst>
              <a:gd name="connsiteX0" fmla="*/ 54313 w 108625"/>
              <a:gd name="connsiteY0" fmla="*/ 16053 h 108625"/>
              <a:gd name="connsiteX1" fmla="*/ 92572 w 108625"/>
              <a:gd name="connsiteY1" fmla="*/ 54313 h 108625"/>
              <a:gd name="connsiteX2" fmla="*/ 54313 w 108625"/>
              <a:gd name="connsiteY2" fmla="*/ 92572 h 108625"/>
              <a:gd name="connsiteX3" fmla="*/ 16053 w 108625"/>
              <a:gd name="connsiteY3" fmla="*/ 54313 h 108625"/>
              <a:gd name="connsiteX4" fmla="*/ 54313 w 108625"/>
              <a:gd name="connsiteY4" fmla="*/ 16053 h 108625"/>
              <a:gd name="connsiteX5" fmla="*/ 54313 w 108625"/>
              <a:gd name="connsiteY5" fmla="*/ 0 h 108625"/>
              <a:gd name="connsiteX6" fmla="*/ 0 w 108625"/>
              <a:gd name="connsiteY6" fmla="*/ 54313 h 108625"/>
              <a:gd name="connsiteX7" fmla="*/ 54313 w 108625"/>
              <a:gd name="connsiteY7" fmla="*/ 108625 h 108625"/>
              <a:gd name="connsiteX8" fmla="*/ 108625 w 108625"/>
              <a:gd name="connsiteY8" fmla="*/ 54313 h 108625"/>
              <a:gd name="connsiteX9" fmla="*/ 54313 w 108625"/>
              <a:gd name="connsiteY9" fmla="*/ 0 h 108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8625" h="108625">
                <a:moveTo>
                  <a:pt x="54313" y="16053"/>
                </a:moveTo>
                <a:cubicBezTo>
                  <a:pt x="75442" y="16053"/>
                  <a:pt x="92572" y="33182"/>
                  <a:pt x="92572" y="54313"/>
                </a:cubicBezTo>
                <a:cubicBezTo>
                  <a:pt x="92572" y="75442"/>
                  <a:pt x="75442" y="92572"/>
                  <a:pt x="54313" y="92572"/>
                </a:cubicBezTo>
                <a:cubicBezTo>
                  <a:pt x="33182" y="92572"/>
                  <a:pt x="16053" y="75442"/>
                  <a:pt x="16053" y="54313"/>
                </a:cubicBezTo>
                <a:cubicBezTo>
                  <a:pt x="16074" y="33191"/>
                  <a:pt x="33191" y="16074"/>
                  <a:pt x="54313" y="16053"/>
                </a:cubicBezTo>
                <a:moveTo>
                  <a:pt x="54313" y="0"/>
                </a:moveTo>
                <a:cubicBezTo>
                  <a:pt x="24317" y="0"/>
                  <a:pt x="0" y="24317"/>
                  <a:pt x="0" y="54313"/>
                </a:cubicBezTo>
                <a:cubicBezTo>
                  <a:pt x="0" y="84309"/>
                  <a:pt x="24317" y="108625"/>
                  <a:pt x="54313" y="108625"/>
                </a:cubicBezTo>
                <a:cubicBezTo>
                  <a:pt x="84309" y="108625"/>
                  <a:pt x="108625" y="84309"/>
                  <a:pt x="108625" y="54313"/>
                </a:cubicBezTo>
                <a:cubicBezTo>
                  <a:pt x="108625" y="24317"/>
                  <a:pt x="84309" y="0"/>
                  <a:pt x="54313" y="0"/>
                </a:cubicBezTo>
                <a:close/>
              </a:path>
            </a:pathLst>
          </a:custGeom>
          <a:solidFill>
            <a:schemeClr val="bg1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2635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57166-6921-4546-BA2C-99E464681F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5B9122-6371-4049-B57A-33DED7DA2F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44752" y="1825625"/>
            <a:ext cx="4553712" cy="435133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14555D-0753-4312-A26B-2338813F9B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84848" y="1825625"/>
            <a:ext cx="4553712" cy="435133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FB7E8F4-3FB3-45AB-A381-9093CA95AAEE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Graphic 15">
            <a:extLst>
              <a:ext uri="{FF2B5EF4-FFF2-40B4-BE49-F238E27FC236}">
                <a16:creationId xmlns:a16="http://schemas.microsoft.com/office/drawing/2014/main" id="{D8685329-C6A1-4CB4-8AAE-150D0341F6A2}"/>
              </a:ext>
            </a:extLst>
          </p:cNvPr>
          <p:cNvSpPr/>
          <p:nvPr userDrawn="1"/>
        </p:nvSpPr>
        <p:spPr>
          <a:xfrm>
            <a:off x="10508317" y="492206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accent2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2" name="Graphic 16">
            <a:extLst>
              <a:ext uri="{FF2B5EF4-FFF2-40B4-BE49-F238E27FC236}">
                <a16:creationId xmlns:a16="http://schemas.microsoft.com/office/drawing/2014/main" id="{83CE1DAA-30A3-41AE-8AE1-A7EE5C48A6F3}"/>
              </a:ext>
            </a:extLst>
          </p:cNvPr>
          <p:cNvSpPr/>
          <p:nvPr userDrawn="1"/>
        </p:nvSpPr>
        <p:spPr>
          <a:xfrm>
            <a:off x="11477944" y="1055581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accent2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4" name="Graphic 14">
            <a:extLst>
              <a:ext uri="{FF2B5EF4-FFF2-40B4-BE49-F238E27FC236}">
                <a16:creationId xmlns:a16="http://schemas.microsoft.com/office/drawing/2014/main" id="{065162DD-7ACB-4F9C-90DD-24C743035892}"/>
              </a:ext>
            </a:extLst>
          </p:cNvPr>
          <p:cNvSpPr/>
          <p:nvPr userDrawn="1"/>
        </p:nvSpPr>
        <p:spPr>
          <a:xfrm>
            <a:off x="11241555" y="446637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2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52880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FDA4224-F4E4-47A4-ACF7-231749390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679907-DC49-4B86-A34C-C97DBC26A9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DBC8A0-34FC-4B6E-B42B-A721267D89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i="0" cap="all" spc="1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9/3/20XX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9AC0B6-4CC4-4E41-8A4D-F62E17F285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C0E9BD-90BD-46AE-8A0D-06796ADB76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 cap="all" spc="1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DA9DAA-006C-4F4B-980E-E3DF019B24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9713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708" r:id="rId2"/>
    <p:sldLayoutId id="2147483717" r:id="rId3"/>
    <p:sldLayoutId id="2147483710" r:id="rId4"/>
    <p:sldLayoutId id="2147483709" r:id="rId5"/>
    <p:sldLayoutId id="2147483698" r:id="rId6"/>
    <p:sldLayoutId id="2147483713" r:id="rId7"/>
    <p:sldLayoutId id="2147483712" r:id="rId8"/>
    <p:sldLayoutId id="2147483700" r:id="rId9"/>
    <p:sldLayoutId id="2147483701" r:id="rId10"/>
    <p:sldLayoutId id="2147483716" r:id="rId11"/>
    <p:sldLayoutId id="2147483714" r:id="rId12"/>
    <p:sldLayoutId id="2147483715" r:id="rId13"/>
    <p:sldLayoutId id="2147483702" r:id="rId14"/>
    <p:sldLayoutId id="2147483703" r:id="rId15"/>
    <p:sldLayoutId id="2147483704" r:id="rId16"/>
    <p:sldLayoutId id="2147483705" r:id="rId17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microsoft.com/office/2017/06/relationships/model3d" Target="../media/model3d2.glb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bg2">
                <a:lumMod val="50000"/>
              </a:schemeClr>
            </a:gs>
            <a:gs pos="0">
              <a:schemeClr val="tx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A9968B-2619-4F71-AB00-4C493E12080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pc="400" dirty="0"/>
              <a:t>SNAPS: Real Time Outlier Detection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F14073-9F68-4B7E-A576-26899D58C7A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Jessica I. Maldonado Olivas</a:t>
            </a:r>
          </a:p>
          <a:p>
            <a:r>
              <a:rPr lang="en-US" sz="2000" dirty="0">
                <a:solidFill>
                  <a:schemeClr val="bg1"/>
                </a:solidFill>
              </a:rPr>
              <a:t>Northern Arizona University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7698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B86155-46A3-A903-ADEB-D56EDB2C95B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Mongo DB Compass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A938A9-9BF2-9BC1-04D4-4D21DCE7009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The Database</a:t>
            </a:r>
          </a:p>
        </p:txBody>
      </p:sp>
    </p:spTree>
    <p:extLst>
      <p:ext uri="{BB962C8B-B14F-4D97-AF65-F5344CB8AC3E}">
        <p14:creationId xmlns:p14="http://schemas.microsoft.com/office/powerpoint/2010/main" val="13816778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4209A9-CC13-AFA4-5B8B-9A5070DBC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smtClean="0"/>
              <a:t>11</a:t>
            </a:fld>
            <a:endParaRPr lang="en-US" dirty="0"/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8AC0DDBC-D7B2-25BF-31BE-9DC102BDD16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23654606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874399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536FE5-A6F7-D2D5-3E80-2B7C73D869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/>
          <a:p>
            <a:r>
              <a:rPr lang="en-US" sz="5000" dirty="0"/>
              <a:t>Outlier Calculations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6509E508-2872-B989-D4DD-46836AEF6E4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anchor="t">
            <a:noAutofit/>
          </a:bodyPr>
          <a:lstStyle/>
          <a:p>
            <a:endParaRPr lang="en-US" sz="1800" dirty="0"/>
          </a:p>
          <a:p>
            <a:r>
              <a:rPr lang="en-US" dirty="0"/>
              <a:t>The goal is looking specifically at data that has magnitude values three standard deviations from the mean. </a:t>
            </a:r>
          </a:p>
          <a:p>
            <a:endParaRPr lang="en-US" dirty="0"/>
          </a:p>
          <a:p>
            <a:r>
              <a:rPr lang="en-US" dirty="0"/>
              <a:t>Any data that greater than three standard deviations is considered an outlier and is pulled for further investigation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364C7A-6A25-DDC6-46F7-CF217B3A996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D8DA9DAA-006C-4F4B-980E-E3DF019B24E2}" type="slidenum">
              <a:rPr lang="en-US">
                <a:solidFill>
                  <a:schemeClr val="accent2"/>
                </a:solidFill>
              </a:rPr>
              <a:pPr>
                <a:spcAft>
                  <a:spcPts val="600"/>
                </a:spcAft>
              </a:pPr>
              <a:t>12</a:t>
            </a:fld>
            <a:endParaRPr lang="en-US">
              <a:solidFill>
                <a:schemeClr val="accent2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1701121-3E11-EB92-90BD-926DFDFE79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0974" y="1375504"/>
            <a:ext cx="4366672" cy="23597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DCD2C6E-0FC2-CBFC-2C03-6213C0B3F5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3656" y="4073889"/>
            <a:ext cx="4073990" cy="2167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6510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FC290B8-BF94-4636-BFAB-9FD67F4AA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D8DA9DAA-006C-4F4B-980E-E3DF019B24E2}" type="slidenum">
              <a:rPr lang="en-US" b="1" cap="all" spc="100" smtClean="0">
                <a:solidFill>
                  <a:schemeClr val="accent2"/>
                </a:solidFill>
              </a:rPr>
              <a:t>13</a:t>
            </a:fld>
            <a:endParaRPr lang="en-US" b="1" cap="all" spc="100" dirty="0">
              <a:solidFill>
                <a:schemeClr val="accent2"/>
              </a:solidFill>
            </a:endParaRPr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381BFF1E-1CD8-C00A-3B34-ECD03DC372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9331" y="546210"/>
            <a:ext cx="7404374" cy="5765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39144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tx1"/>
            </a:gs>
            <a:gs pos="0">
              <a:schemeClr val="accent2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F5C101-30C0-FCD3-BE75-2DB6FE4720D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Computing Cluster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0EC6C39-B504-81A6-58A5-ABAF51CC3AD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NAU’s Monsoon Computing Cluster</a:t>
            </a:r>
          </a:p>
        </p:txBody>
      </p:sp>
    </p:spTree>
    <p:extLst>
      <p:ext uri="{BB962C8B-B14F-4D97-AF65-F5344CB8AC3E}">
        <p14:creationId xmlns:p14="http://schemas.microsoft.com/office/powerpoint/2010/main" val="24033923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B9BD6D-6466-2708-BEE4-9B2A1F1BF1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Processing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8C4C45-196C-D484-CD40-6CB96EA3FD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32,000 observations are a lot of data to look at on a local machine.</a:t>
            </a:r>
          </a:p>
          <a:p>
            <a:pPr marL="0" indent="0">
              <a:buNone/>
            </a:pPr>
            <a:endParaRPr lang="en-US" sz="4000" dirty="0"/>
          </a:p>
          <a:p>
            <a:r>
              <a:rPr lang="en-US" sz="4000" dirty="0"/>
              <a:t>The use of a compute cluster allows us to process the data in minutes rather than a couple of hours.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0EA246-5CDB-9743-E794-17A7A88950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10089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678786-ABAA-16E5-CC53-D0B2918781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smtClean="0"/>
              <a:t>16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536CDE-4CB6-2D74-41A0-B2A76880B9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764" y="113200"/>
            <a:ext cx="3684986" cy="277990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CC400CD-13C5-1939-66C6-8C38D9F121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196" y="3064760"/>
            <a:ext cx="3741844" cy="281730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D3ACEFB-3DDA-B531-28F3-73CCCDCA50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2371" y="155663"/>
            <a:ext cx="3692169" cy="277990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08419D3-2C7B-1028-961C-87981CEB2F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47357" y="113199"/>
            <a:ext cx="3775356" cy="286482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CC5A23B-DD52-DF52-C8B9-3BB4877B1F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52623" y="3064760"/>
            <a:ext cx="3568850" cy="270812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D8003F9-3759-3A97-45C7-C9FB3E1EB8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99750" y="3064759"/>
            <a:ext cx="3669046" cy="2817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396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tx1"/>
            </a:gs>
            <a:gs pos="0">
              <a:schemeClr val="accent2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F47AA9A-F72A-BE3A-6C3A-9A20B3DF92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92992" y="49717"/>
            <a:ext cx="7225927" cy="2843784"/>
          </a:xfrm>
        </p:spPr>
        <p:txBody>
          <a:bodyPr>
            <a:normAutofit/>
          </a:bodyPr>
          <a:lstStyle/>
          <a:p>
            <a:r>
              <a:rPr lang="en-US" sz="4400" dirty="0"/>
              <a:t>Acknowledgements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C8F477AB-4BEC-63E0-093C-F2E0B1C394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41848" y="3783932"/>
            <a:ext cx="5093208" cy="2113948"/>
          </a:xfrm>
        </p:spPr>
        <p:txBody>
          <a:bodyPr>
            <a:normAutofit/>
          </a:bodyPr>
          <a:lstStyle/>
          <a:p>
            <a:r>
              <a:rPr lang="en-US" dirty="0"/>
              <a:t>Dr. David Trilling </a:t>
            </a:r>
          </a:p>
          <a:p>
            <a:r>
              <a:rPr lang="en-US" dirty="0"/>
              <a:t>Dr. </a:t>
            </a:r>
            <a:r>
              <a:rPr lang="en-US"/>
              <a:t>Micheal </a:t>
            </a:r>
            <a:r>
              <a:rPr lang="en-US" dirty="0"/>
              <a:t>Gowanlock</a:t>
            </a:r>
          </a:p>
          <a:p>
            <a:r>
              <a:rPr lang="en-US" dirty="0"/>
              <a:t>Daniel Kramer</a:t>
            </a:r>
          </a:p>
          <a:p>
            <a:r>
              <a:rPr lang="en-US" dirty="0"/>
              <a:t>Maria </a:t>
            </a:r>
            <a:r>
              <a:rPr lang="en-US" b="0" i="0" dirty="0">
                <a:solidFill>
                  <a:srgbClr val="FFFFFF"/>
                </a:solidFill>
                <a:effectLst/>
              </a:rPr>
              <a:t>Chernyavskaya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2F9244-46C0-4CC6-EFCC-B9ABE65EC1E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D8DA9DAA-006C-4F4B-980E-E3DF019B24E2}" type="slidenum">
              <a:rPr lang="en-US" smtClean="0"/>
              <a:t>17</a:t>
            </a:fld>
            <a:endParaRPr lang="en-US" dirty="0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" name="3D Model 2" descr="Walking astronaut">
                <a:extLst>
                  <a:ext uri="{FF2B5EF4-FFF2-40B4-BE49-F238E27FC236}">
                    <a16:creationId xmlns:a16="http://schemas.microsoft.com/office/drawing/2014/main" id="{515C0B62-FB79-BD02-20BB-011E229AD7C2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3659646"/>
                  </p:ext>
                </p:extLst>
              </p:nvPr>
            </p:nvGraphicFramePr>
            <p:xfrm>
              <a:off x="-131196" y="2413277"/>
              <a:ext cx="2751010" cy="4755325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2751010" cy="4755325"/>
                    </a:xfrm>
                    <a:prstGeom prst="rect">
                      <a:avLst/>
                    </a:prstGeom>
                  </am3d:spPr>
                  <am3d:camera>
                    <am3d:pos x="0" y="0" z="5683545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89060" d="1000000"/>
                    <am3d:preTrans dx="-2020791" dy="-24826779" dz="-2227122"/>
                    <am3d:scale>
                      <am3d:sx n="1000000" d="1000000"/>
                      <am3d:sy n="1000000" d="1000000"/>
                      <am3d:sz n="1000000" d="1000000"/>
                    </am3d:scale>
                    <am3d:rot ax="955277" ay="64762" az="18474"/>
                    <am3d:postTrans dx="0" dy="0" dz="0"/>
                  </am3d:trans>
                  <am3d:raster rName="Office3DRenderer" rVer="16.0.8326">
                    <am3d:blip r:embed="rId3"/>
                  </am3d:raster>
                  <am3d:extLst>
                    <a:ext uri="{9A65AA19-BECB-4387-8358-8AD5134E1D82}">
                      <a3danim:embedAnim xmlns:a3danim="http://schemas.microsoft.com/office/drawing/2018/animation/model3d" animId="0">
                        <a3danim:animPr length="6966" count="indefinite"/>
                      </a3danim:embedAnim>
                    </a:ext>
                    <a:ext uri="{E9DE012E-A134-456F-84FE-255F9AAD75C6}">
                      <a3danim:posterFrame xmlns:a3danim="http://schemas.microsoft.com/office/drawing/2018/animation/model3d" animId="0"/>
                    </a:ext>
                  </am3d:extLst>
                  <am3d:objViewport viewportSz="541866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" name="3D Model 2" descr="Walking astronaut">
                <a:extLst>
                  <a:ext uri="{FF2B5EF4-FFF2-40B4-BE49-F238E27FC236}">
                    <a16:creationId xmlns:a16="http://schemas.microsoft.com/office/drawing/2014/main" id="{515C0B62-FB79-BD02-20BB-011E229AD7C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-131196" y="2413277"/>
                <a:ext cx="2751010" cy="4755325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84935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0" presetClass="emph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6967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embedded1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bg2">
                <a:lumMod val="50000"/>
              </a:schemeClr>
            </a:gs>
            <a:gs pos="0">
              <a:schemeClr val="tx1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DDBBC93-70DF-4E4E-98E3-08124185AB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DE74E9-AA78-46C1-845A-0B72FA8AF35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algn="r"/>
            <a:endParaRPr lang="en-US" sz="1800" dirty="0">
              <a:solidFill>
                <a:schemeClr val="bg1"/>
              </a:solidFill>
            </a:endParaRPr>
          </a:p>
          <a:p>
            <a:pPr algn="r"/>
            <a:r>
              <a:rPr lang="en-US" sz="1800" dirty="0">
                <a:solidFill>
                  <a:schemeClr val="bg1"/>
                </a:solidFill>
              </a:rPr>
              <a:t>Introduction</a:t>
            </a:r>
          </a:p>
          <a:p>
            <a:pPr algn="r"/>
            <a:r>
              <a:rPr lang="en-US" dirty="0"/>
              <a:t>SNAPS &amp; Asteroids</a:t>
            </a:r>
            <a:endParaRPr lang="en-US" sz="1800" dirty="0">
              <a:solidFill>
                <a:schemeClr val="bg1"/>
              </a:solidFill>
            </a:endParaRPr>
          </a:p>
          <a:p>
            <a:pPr algn="r"/>
            <a:r>
              <a:rPr lang="en-US" sz="1800" dirty="0">
                <a:solidFill>
                  <a:schemeClr val="bg1"/>
                </a:solidFill>
              </a:rPr>
              <a:t>Statistics &amp; Computing</a:t>
            </a:r>
          </a:p>
          <a:p>
            <a:pPr algn="r"/>
            <a:r>
              <a:rPr lang="en-US" dirty="0"/>
              <a:t>Compute Cluster</a:t>
            </a:r>
            <a:endParaRPr lang="en-US" sz="1800" dirty="0">
              <a:solidFill>
                <a:schemeClr val="bg1"/>
              </a:solidFill>
            </a:endParaRPr>
          </a:p>
          <a:p>
            <a:pPr algn="r"/>
            <a:r>
              <a:rPr lang="en-US" sz="1800" dirty="0">
                <a:solidFill>
                  <a:schemeClr val="bg1"/>
                </a:solidFill>
              </a:rPr>
              <a:t>Plots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EDFC2F-FF0A-4EC9-A0BB-0AA2B1E6BA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Snaps Real Time Outlier Detection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DCF8D89-56D9-4E2B-9838-07DFB6E9D2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smtClean="0"/>
              <a:pPr/>
              <a:t>2</a:t>
            </a:fld>
            <a:endParaRPr lang="en-US" dirty="0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0" name="Content Placeholder 6" descr="Solar System">
                <a:extLst>
                  <a:ext uri="{FF2B5EF4-FFF2-40B4-BE49-F238E27FC236}">
                    <a16:creationId xmlns:a16="http://schemas.microsoft.com/office/drawing/2014/main" id="{EEED94A0-6167-1A11-6897-DACED7273B8A}"/>
                  </a:ext>
                </a:extLst>
              </p:cNvPr>
              <p:cNvGraphicFramePr>
                <a:graphicFrameLocks noGrp="1" noChangeAspect="1"/>
              </p:cNvGraphicFramePr>
              <p:nvPr>
                <p:ph type="pic" sz="quarter" idx="14"/>
                <p:extLst>
                  <p:ext uri="{D42A27DB-BD31-4B8C-83A1-F6EECF244321}">
                    <p14:modId xmlns:p14="http://schemas.microsoft.com/office/powerpoint/2010/main" val="3145500616"/>
                  </p:ext>
                </p:extLst>
              </p:nvPr>
            </p:nvGraphicFramePr>
            <p:xfrm>
              <a:off x="1365908" y="2681696"/>
              <a:ext cx="3708670" cy="3404369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3708670" cy="3404369"/>
                    </a:xfrm>
                    <a:prstGeom prst="rect">
                      <a:avLst/>
                    </a:prstGeom>
                  </am3d:spPr>
                  <am3d:camera>
                    <am3d:pos x="0" y="0" z="6691403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63" d="1000000"/>
                    <am3d:preTrans dx="-200638" dy="-51960" dz="-12378"/>
                    <am3d:scale>
                      <am3d:sx n="1000000" d="1000000"/>
                      <am3d:sy n="1000000" d="1000000"/>
                      <am3d:sz n="1000000" d="1000000"/>
                    </am3d:scale>
                    <am3d:rot ax="2586524" ay="1139946" az="1016881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553447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0" name="Content Placeholder 6" descr="Solar System">
                <a:extLst>
                  <a:ext uri="{FF2B5EF4-FFF2-40B4-BE49-F238E27FC236}">
                    <a16:creationId xmlns:a16="http://schemas.microsoft.com/office/drawing/2014/main" id="{EEED94A0-6167-1A11-6897-DACED7273B8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365908" y="2681696"/>
                <a:ext cx="3708670" cy="3404369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135980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115FF41-AFA4-4D25-AB42-AB034F4B4F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SNAPS?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881FA9-F3B0-4912-B0E1-352094195C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i="1" dirty="0">
                <a:solidFill>
                  <a:schemeClr val="accent6">
                    <a:lumMod val="75000"/>
                  </a:schemeClr>
                </a:solidFill>
              </a:rPr>
              <a:t>The </a:t>
            </a:r>
            <a:r>
              <a:rPr lang="en-US" sz="2400" i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r>
              <a:rPr lang="en-US" sz="2400" i="1" dirty="0">
                <a:solidFill>
                  <a:schemeClr val="accent6">
                    <a:lumMod val="75000"/>
                  </a:schemeClr>
                </a:solidFill>
              </a:rPr>
              <a:t>olar System </a:t>
            </a:r>
            <a:r>
              <a:rPr lang="en-US" sz="2400" i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  <a:r>
              <a:rPr lang="en-US" sz="2400" i="1" dirty="0">
                <a:solidFill>
                  <a:schemeClr val="accent6">
                    <a:lumMod val="75000"/>
                  </a:schemeClr>
                </a:solidFill>
              </a:rPr>
              <a:t>otification </a:t>
            </a:r>
            <a:r>
              <a:rPr lang="en-US" sz="2400" i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r>
              <a:rPr lang="en-US" sz="2400" i="1" dirty="0">
                <a:solidFill>
                  <a:schemeClr val="accent6">
                    <a:lumMod val="75000"/>
                  </a:schemeClr>
                </a:solidFill>
              </a:rPr>
              <a:t>lert </a:t>
            </a:r>
            <a:r>
              <a:rPr lang="en-US" sz="2400" i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  <a:r>
              <a:rPr lang="en-US" sz="2400" i="1" dirty="0">
                <a:solidFill>
                  <a:schemeClr val="accent6">
                    <a:lumMod val="75000"/>
                  </a:schemeClr>
                </a:solidFill>
              </a:rPr>
              <a:t>rocessing </a:t>
            </a:r>
            <a:r>
              <a:rPr lang="en-US" sz="2400" i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r>
              <a:rPr lang="en-US" sz="2400" i="1" dirty="0">
                <a:solidFill>
                  <a:schemeClr val="accent6">
                    <a:lumMod val="75000"/>
                  </a:schemeClr>
                </a:solidFill>
              </a:rPr>
              <a:t>ystem (SNAPS) </a:t>
            </a:r>
            <a:r>
              <a:rPr lang="en-US" sz="2400" dirty="0"/>
              <a:t>processes information gathered from all-sky telescopic surveys in order to compile a comprehensive database of derived and measured asteroid properties.</a:t>
            </a:r>
          </a:p>
          <a:p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A8C7C3A0-5E78-49C8-B8D4-F3DF62B2B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Solar System Notification Alert Processing System</a:t>
            </a:r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56AE2454-CE9A-4A6B-AB5A-349E0D967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Figure 1: 3d model object 242 (Durech 2023)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8FC251E-DDDC-37FB-EBCF-47819C30FE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7411387" y="2593675"/>
            <a:ext cx="5141626" cy="1928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349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0567DC-0777-F93C-64E5-706870FEBC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1325563"/>
          </a:xfrm>
        </p:spPr>
        <p:txBody>
          <a:bodyPr/>
          <a:lstStyle/>
          <a:p>
            <a:r>
              <a:rPr lang="en-US" dirty="0"/>
              <a:t>Why Asteroids?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D9EFF5-4015-B6DC-1426-4CCE6DFB91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5829"/>
            <a:ext cx="10515600" cy="4351338"/>
          </a:xfrm>
        </p:spPr>
        <p:txBody>
          <a:bodyPr>
            <a:normAutofit fontScale="92500" lnSpcReduction="20000"/>
          </a:bodyPr>
          <a:lstStyle/>
          <a:p>
            <a:r>
              <a:rPr lang="en-US" sz="3600" dirty="0"/>
              <a:t>Asteroids are small, rocky bodies that are left over from the formation of the solar system that rotate around the sun</a:t>
            </a:r>
          </a:p>
          <a:p>
            <a:endParaRPr lang="en-US" sz="3600" dirty="0"/>
          </a:p>
          <a:p>
            <a:r>
              <a:rPr lang="en-US" sz="3600" dirty="0"/>
              <a:t>Asteroids are some of the oldest bodies in the solar system.</a:t>
            </a:r>
          </a:p>
          <a:p>
            <a:endParaRPr lang="en-US" sz="3600" dirty="0"/>
          </a:p>
          <a:p>
            <a:r>
              <a:rPr lang="en-US" sz="3600" dirty="0"/>
              <a:t>Their composition and varying physical properties allow for researchers to gain insight on the formation of the solar system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FED2F7-0DA0-CA4C-B62A-C2F4CB122A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41465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16E57B-31A0-F36C-06FC-FCA327D99D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Outlier Detection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AE290C-561B-4315-093A-980FD3A694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/>
              <a:t>U</a:t>
            </a:r>
            <a:r>
              <a:rPr lang="en-US" sz="3200" b="0" i="0" dirty="0">
                <a:effectLst/>
              </a:rPr>
              <a:t>tilizing techniques from computer science and statistics, we can identify asteroids with unusual properties that deviate from the norm. </a:t>
            </a:r>
          </a:p>
          <a:p>
            <a:endParaRPr lang="en-US" sz="3200" dirty="0"/>
          </a:p>
          <a:p>
            <a:r>
              <a:rPr lang="en-US" sz="3200" b="0" i="0" dirty="0">
                <a:effectLst/>
              </a:rPr>
              <a:t>Finding these unusual asteroids like active asteroids can help us better understand the diversity of small bodies in the solar system and the processes that have shaped them</a:t>
            </a:r>
            <a:r>
              <a:rPr lang="en-US" sz="2400" b="0" i="0" dirty="0">
                <a:effectLst/>
              </a:rPr>
              <a:t>. </a:t>
            </a:r>
            <a:endParaRPr lang="en-US" sz="3600" b="0" i="0" dirty="0">
              <a:effectLst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2CB4E9-BE09-5917-F890-58F441412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75280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0348E298-A37A-8D4E-A1B9-42856333FD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5336" y="2523344"/>
            <a:ext cx="3946460" cy="4967990"/>
          </a:xfrm>
        </p:spPr>
        <p:txBody>
          <a:bodyPr/>
          <a:lstStyle/>
          <a:p>
            <a:r>
              <a:rPr lang="en-US" dirty="0"/>
              <a:t>Object: 6478 Gault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EB4D0B-B862-7429-A664-DFE8AF422E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41039" y="5392470"/>
            <a:ext cx="2743200" cy="365125"/>
          </a:xfrm>
        </p:spPr>
        <p:txBody>
          <a:bodyPr/>
          <a:lstStyle/>
          <a:p>
            <a:r>
              <a:rPr lang="en-US" dirty="0"/>
              <a:t>Figure 2: Gault (</a:t>
            </a:r>
            <a:r>
              <a:rPr lang="en-US" i="0" dirty="0">
                <a:effectLst/>
              </a:rPr>
              <a:t> K. Meech and J. Kleyna, 2019</a:t>
            </a:r>
            <a:r>
              <a:rPr lang="en-US" b="0" i="0" dirty="0">
                <a:effectLst/>
              </a:rPr>
              <a:t>)</a:t>
            </a:r>
            <a:endParaRPr lang="en-US" b="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6F3A3A0-F1C3-82F6-489D-8366DCEEE8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3432" y="1465530"/>
            <a:ext cx="6634440" cy="3747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6383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bg2">
                <a:lumMod val="50000"/>
              </a:schemeClr>
            </a:gs>
            <a:gs pos="0">
              <a:schemeClr val="tx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F2FB0B-15EC-453B-BC9B-69AD35DDCEA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pc="400" dirty="0">
                <a:latin typeface="+mn-lt"/>
              </a:rPr>
              <a:t>Sky Surveys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408798-0DB3-46BF-880E-7BB904D700F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Description &amp; Importance</a:t>
            </a:r>
          </a:p>
        </p:txBody>
      </p:sp>
    </p:spTree>
    <p:extLst>
      <p:ext uri="{BB962C8B-B14F-4D97-AF65-F5344CB8AC3E}">
        <p14:creationId xmlns:p14="http://schemas.microsoft.com/office/powerpoint/2010/main" val="22278825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8" name="Rectangle 47">
            <a:extLst>
              <a:ext uri="{FF2B5EF4-FFF2-40B4-BE49-F238E27FC236}">
                <a16:creationId xmlns:a16="http://schemas.microsoft.com/office/drawing/2014/main" id="{327D73B4-9F5C-4A64-A179-51B9500CB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F4BA83-0607-70DF-DFEA-9EFA6EB868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7715" y="467271"/>
            <a:ext cx="4195674" cy="205252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 b="1" i="0" kern="1200" cap="all" baseline="0">
                <a:latin typeface="+mj-lt"/>
                <a:ea typeface="+mj-ea"/>
                <a:cs typeface="+mj-cs"/>
              </a:rPr>
              <a:t>Zwicky Transient Facility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C1F06963-6374-4B48-844F-071A9BAAAE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2965" y="554152"/>
            <a:ext cx="5742189" cy="5742189"/>
          </a:xfrm>
          <a:prstGeom prst="ellipse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4BBD60DD-0419-3671-97A1-DC32F116CF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390" r="21110" b="-1"/>
          <a:stretch/>
        </p:blipFill>
        <p:spPr>
          <a:xfrm>
            <a:off x="505418" y="554151"/>
            <a:ext cx="5742189" cy="5742189"/>
          </a:xfrm>
          <a:custGeom>
            <a:avLst/>
            <a:gdLst/>
            <a:ahLst/>
            <a:cxnLst/>
            <a:rect l="l" t="t" r="r" b="b"/>
            <a:pathLst>
              <a:path w="1838528" h="1838528">
                <a:moveTo>
                  <a:pt x="919264" y="0"/>
                </a:moveTo>
                <a:cubicBezTo>
                  <a:pt x="1426959" y="0"/>
                  <a:pt x="1838528" y="411569"/>
                  <a:pt x="1838528" y="919264"/>
                </a:cubicBezTo>
                <a:cubicBezTo>
                  <a:pt x="1838528" y="1426959"/>
                  <a:pt x="1426959" y="1838528"/>
                  <a:pt x="919264" y="1838528"/>
                </a:cubicBezTo>
                <a:cubicBezTo>
                  <a:pt x="411569" y="1838528"/>
                  <a:pt x="0" y="1426959"/>
                  <a:pt x="0" y="919264"/>
                </a:cubicBezTo>
                <a:cubicBezTo>
                  <a:pt x="0" y="411569"/>
                  <a:pt x="411569" y="0"/>
                  <a:pt x="919264" y="0"/>
                </a:cubicBezTo>
                <a:close/>
              </a:path>
            </a:pathLst>
          </a:custGeom>
        </p:spPr>
      </p:pic>
      <p:sp>
        <p:nvSpPr>
          <p:cNvPr id="52" name="!!plus graphic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4956" y="703679"/>
            <a:ext cx="171515" cy="171515"/>
          </a:xfrm>
          <a:custGeom>
            <a:avLst/>
            <a:gdLst>
              <a:gd name="connsiteX0" fmla="*/ 159874 w 171515"/>
              <a:gd name="connsiteY0" fmla="*/ 74116 h 171515"/>
              <a:gd name="connsiteX1" fmla="*/ 97399 w 171515"/>
              <a:gd name="connsiteY1" fmla="*/ 74116 h 171515"/>
              <a:gd name="connsiteX2" fmla="*/ 97399 w 171515"/>
              <a:gd name="connsiteY2" fmla="*/ 11641 h 171515"/>
              <a:gd name="connsiteX3" fmla="*/ 85758 w 171515"/>
              <a:gd name="connsiteY3" fmla="*/ 0 h 171515"/>
              <a:gd name="connsiteX4" fmla="*/ 74116 w 171515"/>
              <a:gd name="connsiteY4" fmla="*/ 11641 h 171515"/>
              <a:gd name="connsiteX5" fmla="*/ 74116 w 171515"/>
              <a:gd name="connsiteY5" fmla="*/ 74116 h 171515"/>
              <a:gd name="connsiteX6" fmla="*/ 11641 w 171515"/>
              <a:gd name="connsiteY6" fmla="*/ 74116 h 171515"/>
              <a:gd name="connsiteX7" fmla="*/ 0 w 171515"/>
              <a:gd name="connsiteY7" fmla="*/ 85758 h 171515"/>
              <a:gd name="connsiteX8" fmla="*/ 11641 w 171515"/>
              <a:gd name="connsiteY8" fmla="*/ 97399 h 171515"/>
              <a:gd name="connsiteX9" fmla="*/ 74116 w 171515"/>
              <a:gd name="connsiteY9" fmla="*/ 97399 h 171515"/>
              <a:gd name="connsiteX10" fmla="*/ 74116 w 171515"/>
              <a:gd name="connsiteY10" fmla="*/ 159874 h 171515"/>
              <a:gd name="connsiteX11" fmla="*/ 85758 w 171515"/>
              <a:gd name="connsiteY11" fmla="*/ 171515 h 171515"/>
              <a:gd name="connsiteX12" fmla="*/ 97399 w 171515"/>
              <a:gd name="connsiteY12" fmla="*/ 159874 h 171515"/>
              <a:gd name="connsiteX13" fmla="*/ 97399 w 171515"/>
              <a:gd name="connsiteY13" fmla="*/ 97399 h 171515"/>
              <a:gd name="connsiteX14" fmla="*/ 159874 w 171515"/>
              <a:gd name="connsiteY14" fmla="*/ 97399 h 171515"/>
              <a:gd name="connsiteX15" fmla="*/ 171515 w 171515"/>
              <a:gd name="connsiteY15" fmla="*/ 85758 h 171515"/>
              <a:gd name="connsiteX16" fmla="*/ 159874 w 171515"/>
              <a:gd name="connsiteY16" fmla="*/ 74116 h 17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515" h="171515">
                <a:moveTo>
                  <a:pt x="159874" y="74116"/>
                </a:moveTo>
                <a:lnTo>
                  <a:pt x="97399" y="74116"/>
                </a:lnTo>
                <a:lnTo>
                  <a:pt x="97399" y="11641"/>
                </a:lnTo>
                <a:cubicBezTo>
                  <a:pt x="97399" y="5212"/>
                  <a:pt x="92187" y="0"/>
                  <a:pt x="85758" y="0"/>
                </a:cubicBezTo>
                <a:cubicBezTo>
                  <a:pt x="79328" y="0"/>
                  <a:pt x="74116" y="5212"/>
                  <a:pt x="74116" y="11641"/>
                </a:cubicBezTo>
                <a:lnTo>
                  <a:pt x="74116" y="74116"/>
                </a:lnTo>
                <a:lnTo>
                  <a:pt x="11641" y="74116"/>
                </a:lnTo>
                <a:cubicBezTo>
                  <a:pt x="5212" y="74116"/>
                  <a:pt x="0" y="79328"/>
                  <a:pt x="0" y="85758"/>
                </a:cubicBezTo>
                <a:cubicBezTo>
                  <a:pt x="0" y="92187"/>
                  <a:pt x="5212" y="97399"/>
                  <a:pt x="11641" y="97399"/>
                </a:cubicBezTo>
                <a:lnTo>
                  <a:pt x="74116" y="97399"/>
                </a:lnTo>
                <a:lnTo>
                  <a:pt x="74116" y="159874"/>
                </a:lnTo>
                <a:cubicBezTo>
                  <a:pt x="74116" y="166303"/>
                  <a:pt x="79328" y="171515"/>
                  <a:pt x="85758" y="171515"/>
                </a:cubicBezTo>
                <a:cubicBezTo>
                  <a:pt x="92187" y="171515"/>
                  <a:pt x="97399" y="166303"/>
                  <a:pt x="97399" y="159874"/>
                </a:cubicBezTo>
                <a:lnTo>
                  <a:pt x="97399" y="97399"/>
                </a:lnTo>
                <a:lnTo>
                  <a:pt x="159874" y="97399"/>
                </a:lnTo>
                <a:cubicBezTo>
                  <a:pt x="166303" y="97399"/>
                  <a:pt x="171515" y="92187"/>
                  <a:pt x="171515" y="85758"/>
                </a:cubicBezTo>
                <a:cubicBezTo>
                  <a:pt x="171515" y="79328"/>
                  <a:pt x="166303" y="74116"/>
                  <a:pt x="159874" y="74116"/>
                </a:cubicBezTo>
                <a:close/>
              </a:path>
            </a:pathLst>
          </a:custGeom>
          <a:solidFill>
            <a:schemeClr val="accent2"/>
          </a:solidFill>
          <a:ln w="77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4" name="!!circle graphic">
            <a:extLst>
              <a:ext uri="{FF2B5EF4-FFF2-40B4-BE49-F238E27FC236}">
                <a16:creationId xmlns:a16="http://schemas.microsoft.com/office/drawing/2014/main" id="{1453BF6C-B012-48B7-B4E8-6D7AC7C27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753" y="1562696"/>
            <a:ext cx="157545" cy="157545"/>
          </a:xfrm>
          <a:custGeom>
            <a:avLst/>
            <a:gdLst>
              <a:gd name="connsiteX0" fmla="*/ 78773 w 157545"/>
              <a:gd name="connsiteY0" fmla="*/ 23283 h 157545"/>
              <a:gd name="connsiteX1" fmla="*/ 134262 w 157545"/>
              <a:gd name="connsiteY1" fmla="*/ 78773 h 157545"/>
              <a:gd name="connsiteX2" fmla="*/ 78773 w 157545"/>
              <a:gd name="connsiteY2" fmla="*/ 134262 h 157545"/>
              <a:gd name="connsiteX3" fmla="*/ 23283 w 157545"/>
              <a:gd name="connsiteY3" fmla="*/ 78773 h 157545"/>
              <a:gd name="connsiteX4" fmla="*/ 78773 w 157545"/>
              <a:gd name="connsiteY4" fmla="*/ 23283 h 157545"/>
              <a:gd name="connsiteX5" fmla="*/ 78773 w 157545"/>
              <a:gd name="connsiteY5" fmla="*/ 0 h 157545"/>
              <a:gd name="connsiteX6" fmla="*/ 0 w 157545"/>
              <a:gd name="connsiteY6" fmla="*/ 78773 h 157545"/>
              <a:gd name="connsiteX7" fmla="*/ 78773 w 157545"/>
              <a:gd name="connsiteY7" fmla="*/ 157545 h 157545"/>
              <a:gd name="connsiteX8" fmla="*/ 157545 w 157545"/>
              <a:gd name="connsiteY8" fmla="*/ 78773 h 157545"/>
              <a:gd name="connsiteX9" fmla="*/ 78773 w 157545"/>
              <a:gd name="connsiteY9" fmla="*/ 0 h 15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7545" h="157545">
                <a:moveTo>
                  <a:pt x="78773" y="23283"/>
                </a:moveTo>
                <a:cubicBezTo>
                  <a:pt x="109419" y="23283"/>
                  <a:pt x="134262" y="48126"/>
                  <a:pt x="134262" y="78773"/>
                </a:cubicBezTo>
                <a:cubicBezTo>
                  <a:pt x="134262" y="109419"/>
                  <a:pt x="109419" y="134262"/>
                  <a:pt x="78773" y="134262"/>
                </a:cubicBezTo>
                <a:cubicBezTo>
                  <a:pt x="48126" y="134262"/>
                  <a:pt x="23283" y="109419"/>
                  <a:pt x="23283" y="78773"/>
                </a:cubicBezTo>
                <a:cubicBezTo>
                  <a:pt x="23312" y="48139"/>
                  <a:pt x="48139" y="23312"/>
                  <a:pt x="78773" y="23283"/>
                </a:cubicBezTo>
                <a:moveTo>
                  <a:pt x="78773" y="0"/>
                </a:moveTo>
                <a:cubicBezTo>
                  <a:pt x="35268" y="0"/>
                  <a:pt x="0" y="35268"/>
                  <a:pt x="0" y="78773"/>
                </a:cubicBezTo>
                <a:cubicBezTo>
                  <a:pt x="0" y="122277"/>
                  <a:pt x="35268" y="157545"/>
                  <a:pt x="78773" y="157545"/>
                </a:cubicBezTo>
                <a:cubicBezTo>
                  <a:pt x="122277" y="157545"/>
                  <a:pt x="157545" y="122277"/>
                  <a:pt x="157545" y="78773"/>
                </a:cubicBezTo>
                <a:cubicBezTo>
                  <a:pt x="157545" y="35268"/>
                  <a:pt x="122277" y="0"/>
                  <a:pt x="78773" y="0"/>
                </a:cubicBezTo>
                <a:close/>
              </a:path>
            </a:pathLst>
          </a:custGeom>
          <a:solidFill>
            <a:schemeClr val="accent2"/>
          </a:solidFill>
          <a:ln w="75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5" name="Content Placeholder 44">
            <a:extLst>
              <a:ext uri="{FF2B5EF4-FFF2-40B4-BE49-F238E27FC236}">
                <a16:creationId xmlns:a16="http://schemas.microsoft.com/office/drawing/2014/main" id="{D3367F01-512C-7E86-F645-9E66C1C62D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57715" y="2990818"/>
            <a:ext cx="4195673" cy="2913872"/>
          </a:xfrm>
        </p:spPr>
        <p:txBody>
          <a:bodyPr anchor="t">
            <a:normAutofit/>
          </a:bodyPr>
          <a:lstStyle/>
          <a:p>
            <a:r>
              <a:rPr lang="en-US" sz="1800" dirty="0"/>
              <a:t>All-sky telescopic surveys provide observations conducted by telescopes which capture images of celestial bodies to their capable view</a:t>
            </a:r>
          </a:p>
          <a:p>
            <a:endParaRPr lang="en-US" sz="1800" dirty="0"/>
          </a:p>
          <a:p>
            <a:r>
              <a:rPr lang="en-US" sz="1800" dirty="0"/>
              <a:t>All-sky surveys are fundamental for the study of the because of the numerous amount of data they provide </a:t>
            </a:r>
          </a:p>
          <a:p>
            <a:endParaRPr lang="en-US" sz="1800" dirty="0"/>
          </a:p>
          <a:p>
            <a:pPr marL="0" indent="0">
              <a:buNone/>
            </a:pPr>
            <a:endParaRPr lang="en-US" sz="1800" dirty="0"/>
          </a:p>
        </p:txBody>
      </p:sp>
      <p:sp>
        <p:nvSpPr>
          <p:cNvPr id="56" name="!!dot graphic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54149" y="5775082"/>
            <a:ext cx="112426" cy="112426"/>
          </a:xfrm>
          <a:custGeom>
            <a:avLst/>
            <a:gdLst>
              <a:gd name="connsiteX0" fmla="*/ 112426 w 112426"/>
              <a:gd name="connsiteY0" fmla="*/ 56213 h 112426"/>
              <a:gd name="connsiteX1" fmla="*/ 56213 w 112426"/>
              <a:gd name="connsiteY1" fmla="*/ 112426 h 112426"/>
              <a:gd name="connsiteX2" fmla="*/ 0 w 112426"/>
              <a:gd name="connsiteY2" fmla="*/ 56213 h 112426"/>
              <a:gd name="connsiteX3" fmla="*/ 56213 w 112426"/>
              <a:gd name="connsiteY3" fmla="*/ 0 h 112426"/>
              <a:gd name="connsiteX4" fmla="*/ 112426 w 112426"/>
              <a:gd name="connsiteY4" fmla="*/ 56213 h 1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26" h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chemeClr val="accent2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77679F-B77C-1AB3-F825-93C1B7F68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079884" y="6323154"/>
            <a:ext cx="2743200" cy="365125"/>
          </a:xfrm>
        </p:spPr>
        <p:txBody>
          <a:bodyPr vert="horz" lIns="91440" tIns="45720" rIns="91440" bIns="45720" rtlCol="0">
            <a:normAutofit fontScale="92500"/>
          </a:bodyPr>
          <a:lstStyle/>
          <a:p>
            <a:pPr>
              <a:spcAft>
                <a:spcPts val="600"/>
              </a:spcAft>
            </a:pPr>
            <a:r>
              <a:rPr lang="en-US" dirty="0">
                <a:solidFill>
                  <a:schemeClr val="accent2"/>
                </a:solidFill>
              </a:rPr>
              <a:t>Figure 3: ZTF (Caltech 2023) </a:t>
            </a:r>
          </a:p>
        </p:txBody>
      </p:sp>
      <p:cxnSp>
        <p:nvCxnSpPr>
          <p:cNvPr id="58" name="!!Straight Connector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9272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03888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tx1"/>
            </a:gs>
            <a:gs pos="0">
              <a:schemeClr val="accent2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BE9BED-109D-0DA8-3715-FCD64B57A65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Statistics &amp; Computing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7109889-7B0F-BCDD-6BB6-92F7938577D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Process of Detecting Outliers</a:t>
            </a:r>
          </a:p>
          <a:p>
            <a:r>
              <a:rPr lang="en-US" dirty="0">
                <a:solidFill>
                  <a:schemeClr val="bg1"/>
                </a:solidFill>
              </a:rPr>
              <a:t>Using Jupyter Notebook &amp; Python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1435045"/>
      </p:ext>
    </p:extLst>
  </p:cSld>
  <p:clrMapOvr>
    <a:masterClrMapping/>
  </p:clrMapOvr>
</p:sld>
</file>

<file path=ppt/theme/theme1.xml><?xml version="1.0" encoding="utf-8"?>
<a:theme xmlns:a="http://schemas.openxmlformats.org/drawingml/2006/main" name="GradientUnivers">
  <a:themeElements>
    <a:clrScheme name="Gradient">
      <a:dk1>
        <a:sysClr val="windowText" lastClr="000000"/>
      </a:dk1>
      <a:lt1>
        <a:sysClr val="window" lastClr="FFFFFF"/>
      </a:lt1>
      <a:dk2>
        <a:srgbClr val="10013F"/>
      </a:dk2>
      <a:lt2>
        <a:srgbClr val="F2F0FF"/>
      </a:lt2>
      <a:accent1>
        <a:srgbClr val="814DFF"/>
      </a:accent1>
      <a:accent2>
        <a:srgbClr val="243FFF"/>
      </a:accent2>
      <a:accent3>
        <a:srgbClr val="FF83B6"/>
      </a:accent3>
      <a:accent4>
        <a:srgbClr val="FF9022"/>
      </a:accent4>
      <a:accent5>
        <a:srgbClr val="FF1F85"/>
      </a:accent5>
      <a:accent6>
        <a:srgbClr val="1A98FF"/>
      </a:accent6>
      <a:hlink>
        <a:srgbClr val="0563C1"/>
      </a:hlink>
      <a:folHlink>
        <a:srgbClr val="954F72"/>
      </a:folHlink>
    </a:clrScheme>
    <a:fontScheme name="Univers">
      <a:majorFont>
        <a:latin typeface="Univers"/>
        <a:ea typeface=""/>
        <a:cs typeface=""/>
      </a:majorFont>
      <a:minorFont>
        <a:latin typeface="Univer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radientUnivers" id="{605F9078-86F9-4258-A3E1-F8EFF02AE8CC}" vid="{4848699B-BB01-41E3-9EC4-3D97DFE5292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073C9A10F0C0443BC0AC3EFF7AB54BA" ma:contentTypeVersion="13" ma:contentTypeDescription="Create a new document." ma:contentTypeScope="" ma:versionID="bbe4e07f2e6691047006ad3a272999ce">
  <xsd:schema xmlns:xsd="http://www.w3.org/2001/XMLSchema" xmlns:xs="http://www.w3.org/2001/XMLSchema" xmlns:p="http://schemas.microsoft.com/office/2006/metadata/properties" xmlns:ns3="4a9330bb-acf3-4e0e-bc65-b94fdca85a17" xmlns:ns4="34ed201b-f4ee-4dea-9b9e-50b45b0c60cc" targetNamespace="http://schemas.microsoft.com/office/2006/metadata/properties" ma:root="true" ma:fieldsID="fd6369f59eb5be37de5ea58a127abb19" ns3:_="" ns4:_="">
    <xsd:import namespace="4a9330bb-acf3-4e0e-bc65-b94fdca85a17"/>
    <xsd:import namespace="34ed201b-f4ee-4dea-9b9e-50b45b0c60cc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9330bb-acf3-4e0e-bc65-b94fdca85a1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_activity" ma:index="20" nillable="true" ma:displayName="_activity" ma:hidden="true" ma:internalName="_activity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4ed201b-f4ee-4dea-9b9e-50b45b0c60cc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4a9330bb-acf3-4e0e-bc65-b94fdca85a17" xsi:nil="true"/>
    <_activity xmlns="4a9330bb-acf3-4e0e-bc65-b94fdca85a17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7F456BB-BDAD-41CB-9258-D048D52E3A4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a9330bb-acf3-4e0e-bc65-b94fdca85a17"/>
    <ds:schemaRef ds:uri="34ed201b-f4ee-4dea-9b9e-50b45b0c60c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9919F73-B6C2-4A43-95E2-833EC48925FE}">
  <ds:schemaRefs>
    <ds:schemaRef ds:uri="http://purl.org/dc/terms/"/>
    <ds:schemaRef ds:uri="http://purl.org/dc/dcmitype/"/>
    <ds:schemaRef ds:uri="34ed201b-f4ee-4dea-9b9e-50b45b0c60cc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www.w3.org/XML/1998/namespace"/>
    <ds:schemaRef ds:uri="http://schemas.microsoft.com/office/infopath/2007/PartnerControls"/>
    <ds:schemaRef ds:uri="4a9330bb-acf3-4e0e-bc65-b94fdca85a17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3C8E00D1-8EA3-4E42-801D-0253E1EAFC2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{B6EF8C0F-E453-4FF8-9B37-6988D03AE801}tf89338750_win32</Template>
  <TotalTime>306</TotalTime>
  <Words>392</Words>
  <Application>Microsoft Office PowerPoint</Application>
  <PresentationFormat>Widescreen</PresentationFormat>
  <Paragraphs>67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Univers</vt:lpstr>
      <vt:lpstr>GradientUnivers</vt:lpstr>
      <vt:lpstr>SNAPS: Real Time Outlier Detection</vt:lpstr>
      <vt:lpstr>Overview</vt:lpstr>
      <vt:lpstr>What is SNAPS? </vt:lpstr>
      <vt:lpstr>Why Asteroids? </vt:lpstr>
      <vt:lpstr>Outlier Detection</vt:lpstr>
      <vt:lpstr>PowerPoint Presentation</vt:lpstr>
      <vt:lpstr>Sky Surveys</vt:lpstr>
      <vt:lpstr>Zwicky Transient Facility</vt:lpstr>
      <vt:lpstr>Statistics &amp; Computing</vt:lpstr>
      <vt:lpstr>Mongo DB Compass</vt:lpstr>
      <vt:lpstr>PowerPoint Presentation</vt:lpstr>
      <vt:lpstr>Outlier Calculations</vt:lpstr>
      <vt:lpstr>PowerPoint Presentation</vt:lpstr>
      <vt:lpstr>Computing Cluster</vt:lpstr>
      <vt:lpstr>Data Processing </vt:lpstr>
      <vt:lpstr>PowerPoint Presentation</vt:lpstr>
      <vt:lpstr>Acknowledgements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SNAPS: Real Time Outlier Detection</dc:title>
  <dc:creator>Jessica Idaly Maldonado Olivas</dc:creator>
  <cp:lastModifiedBy>Coe, Michelle A - (macoe)</cp:lastModifiedBy>
  <cp:revision>2</cp:revision>
  <dcterms:created xsi:type="dcterms:W3CDTF">2023-03-30T18:24:47Z</dcterms:created>
  <dcterms:modified xsi:type="dcterms:W3CDTF">2023-04-14T18:14:50Z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0x0101008073C9A10F0C0443BC0AC3EFF7AB54BA</vt:lpwstr>
  </property>
</Properties>
</file>